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4.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5.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8.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9.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0.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1.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32" r:id="rId4"/>
    <p:sldMasterId id="2147484274" r:id="rId5"/>
  </p:sldMasterIdLst>
  <p:notesMasterIdLst>
    <p:notesMasterId r:id="rId39"/>
  </p:notesMasterIdLst>
  <p:handoutMasterIdLst>
    <p:handoutMasterId r:id="rId40"/>
  </p:handoutMasterIdLst>
  <p:sldIdLst>
    <p:sldId id="508" r:id="rId6"/>
    <p:sldId id="507" r:id="rId7"/>
    <p:sldId id="471" r:id="rId8"/>
    <p:sldId id="472" r:id="rId9"/>
    <p:sldId id="473" r:id="rId10"/>
    <p:sldId id="485" r:id="rId11"/>
    <p:sldId id="426" r:id="rId12"/>
    <p:sldId id="450" r:id="rId13"/>
    <p:sldId id="475" r:id="rId14"/>
    <p:sldId id="493" r:id="rId15"/>
    <p:sldId id="510" r:id="rId16"/>
    <p:sldId id="509" r:id="rId17"/>
    <p:sldId id="511" r:id="rId18"/>
    <p:sldId id="494" r:id="rId19"/>
    <p:sldId id="513" r:id="rId20"/>
    <p:sldId id="514" r:id="rId21"/>
    <p:sldId id="512" r:id="rId22"/>
    <p:sldId id="515" r:id="rId23"/>
    <p:sldId id="516" r:id="rId24"/>
    <p:sldId id="480" r:id="rId25"/>
    <p:sldId id="497" r:id="rId26"/>
    <p:sldId id="500" r:id="rId27"/>
    <p:sldId id="519" r:id="rId28"/>
    <p:sldId id="518" r:id="rId29"/>
    <p:sldId id="517" r:id="rId30"/>
    <p:sldId id="520" r:id="rId31"/>
    <p:sldId id="521" r:id="rId32"/>
    <p:sldId id="522" r:id="rId33"/>
    <p:sldId id="458" r:id="rId34"/>
    <p:sldId id="505" r:id="rId35"/>
    <p:sldId id="467" r:id="rId36"/>
    <p:sldId id="466" r:id="rId37"/>
    <p:sldId id="523"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elle Buss" initials="MB"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546D"/>
    <a:srgbClr val="FBCA58"/>
    <a:srgbClr val="692B7D"/>
    <a:srgbClr val="472A50"/>
    <a:srgbClr val="6E407C"/>
    <a:srgbClr val="2F556E"/>
    <a:srgbClr val="A672B6"/>
    <a:srgbClr val="FFFFFF"/>
    <a:srgbClr val="7E498E"/>
    <a:srgbClr val="94CB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F6B513-6960-7918-F8DF-65C1577800B8}" v="1" dt="2024-03-22T04:11:11.0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50" autoAdjust="0"/>
    <p:restoredTop sz="85588" autoAdjust="0"/>
  </p:normalViewPr>
  <p:slideViewPr>
    <p:cSldViewPr snapToGrid="0" snapToObjects="1">
      <p:cViewPr varScale="1">
        <p:scale>
          <a:sx n="136" d="100"/>
          <a:sy n="136" d="100"/>
        </p:scale>
        <p:origin x="1056" y="120"/>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7" d="100"/>
          <a:sy n="77" d="100"/>
        </p:scale>
        <p:origin x="2592"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notesMaster" Target="notesMasters/notesMaster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microsoft.com/office/2016/11/relationships/changesInfo" Target="changesInfos/changesInfo1.xml"/><Relationship Id="rId20" Type="http://schemas.openxmlformats.org/officeDocument/2006/relationships/slide" Target="slides/slide15.xml"/><Relationship Id="rId41"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ARDS Michael [Bob Hawke College]" userId="S::michael.beards@education.wa.edu.au::f9e3ea26-6dd9-4feb-84ad-f5fc9616dbb4" providerId="AD" clId="Web-{B4F6B513-6960-7918-F8DF-65C1577800B8}"/>
    <pc:docChg chg="modSld">
      <pc:chgData name="BEARDS Michael [Bob Hawke College]" userId="S::michael.beards@education.wa.edu.au::f9e3ea26-6dd9-4feb-84ad-f5fc9616dbb4" providerId="AD" clId="Web-{B4F6B513-6960-7918-F8DF-65C1577800B8}" dt="2024-03-22T04:11:11.095" v="0" actId="20577"/>
      <pc:docMkLst>
        <pc:docMk/>
      </pc:docMkLst>
      <pc:sldChg chg="modSp">
        <pc:chgData name="BEARDS Michael [Bob Hawke College]" userId="S::michael.beards@education.wa.edu.au::f9e3ea26-6dd9-4feb-84ad-f5fc9616dbb4" providerId="AD" clId="Web-{B4F6B513-6960-7918-F8DF-65C1577800B8}" dt="2024-03-22T04:11:11.095" v="0" actId="20577"/>
        <pc:sldMkLst>
          <pc:docMk/>
          <pc:sldMk cId="2374680663" sldId="508"/>
        </pc:sldMkLst>
        <pc:spChg chg="mod">
          <ac:chgData name="BEARDS Michael [Bob Hawke College]" userId="S::michael.beards@education.wa.edu.au::f9e3ea26-6dd9-4feb-84ad-f5fc9616dbb4" providerId="AD" clId="Web-{B4F6B513-6960-7918-F8DF-65C1577800B8}" dt="2024-03-22T04:11:11.095" v="0" actId="20577"/>
          <ac:spMkLst>
            <pc:docMk/>
            <pc:sldMk cId="2374680663" sldId="508"/>
            <ac:spMk id="3" creationId="{EB827A3B-029D-4755-BCC8-9086AED23745}"/>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0"/>
          <c:tx>
            <c:strRef>
              <c:f>Sheet1!$A$2:$A$5</c:f>
              <c:strCache>
                <c:ptCount val="4"/>
                <c:pt idx="0">
                  <c:v>163</c:v>
                </c:pt>
                <c:pt idx="1">
                  <c:v>168</c:v>
                </c:pt>
                <c:pt idx="2">
                  <c:v>173</c:v>
                </c:pt>
                <c:pt idx="3">
                  <c:v>183</c:v>
                </c:pt>
              </c:strCache>
            </c:strRef>
          </c:tx>
          <c:spPr>
            <a:solidFill>
              <a:srgbClr val="0070C0"/>
            </a:solidFill>
            <a:ln>
              <a:noFill/>
            </a:ln>
            <a:effectLst/>
          </c:spPr>
          <c:invertIfNegative val="0"/>
          <c:cat>
            <c:numRef>
              <c:f>Sheet1!$A$2:$A$5</c:f>
              <c:numCache>
                <c:formatCode>0</c:formatCode>
                <c:ptCount val="4"/>
                <c:pt idx="0">
                  <c:v>162.6</c:v>
                </c:pt>
                <c:pt idx="1">
                  <c:v>167.6</c:v>
                </c:pt>
                <c:pt idx="2">
                  <c:v>172.7</c:v>
                </c:pt>
                <c:pt idx="3">
                  <c:v>182.9</c:v>
                </c:pt>
              </c:numCache>
            </c:numRef>
          </c:cat>
          <c:val>
            <c:numRef>
              <c:f>Sheet1!$B$2:$B$5</c:f>
              <c:numCache>
                <c:formatCode>0</c:formatCode>
                <c:ptCount val="4"/>
                <c:pt idx="0">
                  <c:v>56.7</c:v>
                </c:pt>
                <c:pt idx="1">
                  <c:v>63.5</c:v>
                </c:pt>
                <c:pt idx="2">
                  <c:v>68</c:v>
                </c:pt>
                <c:pt idx="3">
                  <c:v>79.400000000000006</c:v>
                </c:pt>
              </c:numCache>
            </c:numRef>
          </c:val>
          <c:extLst>
            <c:ext xmlns:c16="http://schemas.microsoft.com/office/drawing/2014/chart" uri="{C3380CC4-5D6E-409C-BE32-E72D297353CC}">
              <c16:uniqueId val="{00000000-AF43-4300-9DFF-50D72EE2DAB7}"/>
            </c:ext>
          </c:extLst>
        </c:ser>
        <c:dLbls>
          <c:showLegendKey val="0"/>
          <c:showVal val="0"/>
          <c:showCatName val="0"/>
          <c:showSerName val="0"/>
          <c:showPercent val="0"/>
          <c:showBubbleSize val="0"/>
        </c:dLbls>
        <c:gapWidth val="219"/>
        <c:overlap val="-27"/>
        <c:axId val="460290751"/>
        <c:axId val="461468351"/>
      </c:barChart>
      <c:catAx>
        <c:axId val="460290751"/>
        <c:scaling>
          <c:orientation val="minMax"/>
        </c:scaling>
        <c:delete val="0"/>
        <c:axPos val="b"/>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1468351"/>
        <c:crosses val="autoZero"/>
        <c:auto val="0"/>
        <c:lblAlgn val="ctr"/>
        <c:lblOffset val="100"/>
        <c:noMultiLvlLbl val="0"/>
      </c:catAx>
      <c:valAx>
        <c:axId val="46146835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029075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Favourite fruit</a:t>
            </a:r>
            <a:r>
              <a:rPr lang="en-US" baseline="0"/>
              <a:t> vs number of people</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Number of People</c:v>
                </c:pt>
              </c:strCache>
            </c:strRef>
          </c:tx>
          <c:spPr>
            <a:solidFill>
              <a:schemeClr val="accent1"/>
            </a:solidFill>
            <a:ln>
              <a:noFill/>
            </a:ln>
            <a:effectLst/>
          </c:spPr>
          <c:invertIfNegative val="0"/>
          <c:cat>
            <c:strRef>
              <c:f>Sheet1!$A$2:$A$11</c:f>
              <c:strCache>
                <c:ptCount val="10"/>
                <c:pt idx="0">
                  <c:v>Apple</c:v>
                </c:pt>
                <c:pt idx="1">
                  <c:v>Banana</c:v>
                </c:pt>
                <c:pt idx="2">
                  <c:v>Orange</c:v>
                </c:pt>
                <c:pt idx="3">
                  <c:v>Strawberry</c:v>
                </c:pt>
                <c:pt idx="4">
                  <c:v>Mango</c:v>
                </c:pt>
                <c:pt idx="5">
                  <c:v>Pineapple</c:v>
                </c:pt>
                <c:pt idx="6">
                  <c:v>Watermelon</c:v>
                </c:pt>
                <c:pt idx="7">
                  <c:v>Kiwi</c:v>
                </c:pt>
                <c:pt idx="8">
                  <c:v>Grape</c:v>
                </c:pt>
                <c:pt idx="9">
                  <c:v>Blueberry</c:v>
                </c:pt>
              </c:strCache>
            </c:strRef>
          </c:cat>
          <c:val>
            <c:numRef>
              <c:f>Sheet1!$B$2:$B$11</c:f>
              <c:numCache>
                <c:formatCode>General</c:formatCode>
                <c:ptCount val="10"/>
                <c:pt idx="0">
                  <c:v>25</c:v>
                </c:pt>
                <c:pt idx="1">
                  <c:v>35</c:v>
                </c:pt>
                <c:pt idx="2">
                  <c:v>15</c:v>
                </c:pt>
                <c:pt idx="3">
                  <c:v>30</c:v>
                </c:pt>
                <c:pt idx="4">
                  <c:v>20</c:v>
                </c:pt>
                <c:pt idx="5">
                  <c:v>10</c:v>
                </c:pt>
                <c:pt idx="6">
                  <c:v>12</c:v>
                </c:pt>
                <c:pt idx="7">
                  <c:v>18</c:v>
                </c:pt>
                <c:pt idx="8">
                  <c:v>22</c:v>
                </c:pt>
                <c:pt idx="9">
                  <c:v>27</c:v>
                </c:pt>
              </c:numCache>
            </c:numRef>
          </c:val>
          <c:extLst>
            <c:ext xmlns:c16="http://schemas.microsoft.com/office/drawing/2014/chart" uri="{C3380CC4-5D6E-409C-BE32-E72D297353CC}">
              <c16:uniqueId val="{00000000-78D6-49E6-94B4-9BD2641694C8}"/>
            </c:ext>
          </c:extLst>
        </c:ser>
        <c:dLbls>
          <c:showLegendKey val="0"/>
          <c:showVal val="0"/>
          <c:showCatName val="0"/>
          <c:showSerName val="0"/>
          <c:showPercent val="0"/>
          <c:showBubbleSize val="0"/>
        </c:dLbls>
        <c:gapWidth val="219"/>
        <c:overlap val="-27"/>
        <c:axId val="454930575"/>
        <c:axId val="462681135"/>
      </c:barChart>
      <c:catAx>
        <c:axId val="45493057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Favourite Fruit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2681135"/>
        <c:crosses val="autoZero"/>
        <c:auto val="1"/>
        <c:lblAlgn val="ctr"/>
        <c:lblOffset val="100"/>
        <c:noMultiLvlLbl val="0"/>
      </c:catAx>
      <c:valAx>
        <c:axId val="46268113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Number of People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549305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Favourite fruit</a:t>
            </a:r>
            <a:r>
              <a:rPr lang="en-US" baseline="0"/>
              <a:t> vs number of people</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Number of People</c:v>
                </c:pt>
              </c:strCache>
            </c:strRef>
          </c:tx>
          <c:spPr>
            <a:solidFill>
              <a:schemeClr val="accent1"/>
            </a:solidFill>
            <a:ln>
              <a:noFill/>
            </a:ln>
            <a:effectLst/>
          </c:spPr>
          <c:invertIfNegative val="0"/>
          <c:cat>
            <c:strRef>
              <c:f>Sheet1!$A$2:$A$11</c:f>
              <c:strCache>
                <c:ptCount val="10"/>
                <c:pt idx="0">
                  <c:v>Apple</c:v>
                </c:pt>
                <c:pt idx="1">
                  <c:v>Banana</c:v>
                </c:pt>
                <c:pt idx="2">
                  <c:v>Orange</c:v>
                </c:pt>
                <c:pt idx="3">
                  <c:v>Strawberry</c:v>
                </c:pt>
                <c:pt idx="4">
                  <c:v>Mango</c:v>
                </c:pt>
                <c:pt idx="5">
                  <c:v>Pineapple</c:v>
                </c:pt>
                <c:pt idx="6">
                  <c:v>Watermelon</c:v>
                </c:pt>
                <c:pt idx="7">
                  <c:v>Kiwi</c:v>
                </c:pt>
                <c:pt idx="8">
                  <c:v>Grape</c:v>
                </c:pt>
                <c:pt idx="9">
                  <c:v>Blueberry</c:v>
                </c:pt>
              </c:strCache>
            </c:strRef>
          </c:cat>
          <c:val>
            <c:numRef>
              <c:f>Sheet1!$B$2:$B$11</c:f>
              <c:numCache>
                <c:formatCode>General</c:formatCode>
                <c:ptCount val="10"/>
                <c:pt idx="0">
                  <c:v>25</c:v>
                </c:pt>
                <c:pt idx="1">
                  <c:v>35</c:v>
                </c:pt>
                <c:pt idx="2">
                  <c:v>15</c:v>
                </c:pt>
                <c:pt idx="3">
                  <c:v>30</c:v>
                </c:pt>
                <c:pt idx="4">
                  <c:v>20</c:v>
                </c:pt>
                <c:pt idx="5">
                  <c:v>10</c:v>
                </c:pt>
                <c:pt idx="6">
                  <c:v>12</c:v>
                </c:pt>
                <c:pt idx="7">
                  <c:v>18</c:v>
                </c:pt>
                <c:pt idx="8">
                  <c:v>22</c:v>
                </c:pt>
                <c:pt idx="9">
                  <c:v>27</c:v>
                </c:pt>
              </c:numCache>
            </c:numRef>
          </c:val>
          <c:extLst>
            <c:ext xmlns:c16="http://schemas.microsoft.com/office/drawing/2014/chart" uri="{C3380CC4-5D6E-409C-BE32-E72D297353CC}">
              <c16:uniqueId val="{00000000-78D6-49E6-94B4-9BD2641694C8}"/>
            </c:ext>
          </c:extLst>
        </c:ser>
        <c:dLbls>
          <c:showLegendKey val="0"/>
          <c:showVal val="0"/>
          <c:showCatName val="0"/>
          <c:showSerName val="0"/>
          <c:showPercent val="0"/>
          <c:showBubbleSize val="0"/>
        </c:dLbls>
        <c:gapWidth val="219"/>
        <c:overlap val="-27"/>
        <c:axId val="454930575"/>
        <c:axId val="462681135"/>
      </c:barChart>
      <c:catAx>
        <c:axId val="45493057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Favourite Fruit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2681135"/>
        <c:crosses val="autoZero"/>
        <c:auto val="1"/>
        <c:lblAlgn val="ctr"/>
        <c:lblOffset val="100"/>
        <c:noMultiLvlLbl val="0"/>
      </c:catAx>
      <c:valAx>
        <c:axId val="46268113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Number of People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549305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Water amount vs growth</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Sheet1!$E$1</c:f>
              <c:strCache>
                <c:ptCount val="1"/>
                <c:pt idx="0">
                  <c:v>Growth (cm)</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Sheet1!$D$2:$D$6</c:f>
              <c:numCache>
                <c:formatCode>General</c:formatCode>
                <c:ptCount val="5"/>
                <c:pt idx="0">
                  <c:v>50</c:v>
                </c:pt>
                <c:pt idx="1">
                  <c:v>100</c:v>
                </c:pt>
                <c:pt idx="2">
                  <c:v>150</c:v>
                </c:pt>
                <c:pt idx="3">
                  <c:v>200</c:v>
                </c:pt>
                <c:pt idx="4">
                  <c:v>250</c:v>
                </c:pt>
              </c:numCache>
            </c:numRef>
          </c:xVal>
          <c:yVal>
            <c:numRef>
              <c:f>Sheet1!$E$2:$E$6</c:f>
              <c:numCache>
                <c:formatCode>General</c:formatCode>
                <c:ptCount val="5"/>
                <c:pt idx="0">
                  <c:v>2.1</c:v>
                </c:pt>
                <c:pt idx="1">
                  <c:v>3.5</c:v>
                </c:pt>
                <c:pt idx="2">
                  <c:v>4.9000000000000004</c:v>
                </c:pt>
                <c:pt idx="3">
                  <c:v>6.3</c:v>
                </c:pt>
                <c:pt idx="4">
                  <c:v>7.6</c:v>
                </c:pt>
              </c:numCache>
            </c:numRef>
          </c:yVal>
          <c:smooth val="0"/>
          <c:extLst>
            <c:ext xmlns:c16="http://schemas.microsoft.com/office/drawing/2014/chart" uri="{C3380CC4-5D6E-409C-BE32-E72D297353CC}">
              <c16:uniqueId val="{00000001-6106-4FB2-B8B3-223C3A25AF24}"/>
            </c:ext>
          </c:extLst>
        </c:ser>
        <c:dLbls>
          <c:showLegendKey val="0"/>
          <c:showVal val="0"/>
          <c:showCatName val="0"/>
          <c:showSerName val="0"/>
          <c:showPercent val="0"/>
          <c:showBubbleSize val="0"/>
        </c:dLbls>
        <c:axId val="848068063"/>
        <c:axId val="618716367"/>
      </c:scatterChart>
      <c:valAx>
        <c:axId val="848068063"/>
        <c:scaling>
          <c:orientation val="minMax"/>
          <c:max val="250"/>
          <c:min val="5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Water Amount</a:t>
                </a:r>
                <a:r>
                  <a:rPr lang="en-AU" baseline="0"/>
                  <a:t> (mL)</a:t>
                </a:r>
                <a:endParaRPr lang="en-AU"/>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18716367"/>
        <c:crosses val="autoZero"/>
        <c:crossBetween val="midCat"/>
      </c:valAx>
      <c:valAx>
        <c:axId val="618716367"/>
        <c:scaling>
          <c:orientation val="minMax"/>
          <c:min val="2"/>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Growth (cm)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4806806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Water amount vs growth</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Sheet1!$E$1</c:f>
              <c:strCache>
                <c:ptCount val="1"/>
                <c:pt idx="0">
                  <c:v>Growth (cm)</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Sheet1!$D$2:$D$6</c:f>
              <c:numCache>
                <c:formatCode>General</c:formatCode>
                <c:ptCount val="5"/>
                <c:pt idx="0">
                  <c:v>50</c:v>
                </c:pt>
                <c:pt idx="1">
                  <c:v>100</c:v>
                </c:pt>
                <c:pt idx="2">
                  <c:v>150</c:v>
                </c:pt>
                <c:pt idx="3">
                  <c:v>200</c:v>
                </c:pt>
                <c:pt idx="4">
                  <c:v>250</c:v>
                </c:pt>
              </c:numCache>
            </c:numRef>
          </c:xVal>
          <c:yVal>
            <c:numRef>
              <c:f>Sheet1!$E$2:$E$6</c:f>
              <c:numCache>
                <c:formatCode>General</c:formatCode>
                <c:ptCount val="5"/>
                <c:pt idx="0">
                  <c:v>2.1</c:v>
                </c:pt>
                <c:pt idx="1">
                  <c:v>3.5</c:v>
                </c:pt>
                <c:pt idx="2">
                  <c:v>4.9000000000000004</c:v>
                </c:pt>
                <c:pt idx="3">
                  <c:v>6.3</c:v>
                </c:pt>
                <c:pt idx="4">
                  <c:v>7.6</c:v>
                </c:pt>
              </c:numCache>
            </c:numRef>
          </c:yVal>
          <c:smooth val="0"/>
          <c:extLst>
            <c:ext xmlns:c16="http://schemas.microsoft.com/office/drawing/2014/chart" uri="{C3380CC4-5D6E-409C-BE32-E72D297353CC}">
              <c16:uniqueId val="{00000001-133D-46D7-A7FE-625BD99A2889}"/>
            </c:ext>
          </c:extLst>
        </c:ser>
        <c:dLbls>
          <c:showLegendKey val="0"/>
          <c:showVal val="0"/>
          <c:showCatName val="0"/>
          <c:showSerName val="0"/>
          <c:showPercent val="0"/>
          <c:showBubbleSize val="0"/>
        </c:dLbls>
        <c:axId val="848068063"/>
        <c:axId val="618716367"/>
      </c:scatterChart>
      <c:valAx>
        <c:axId val="848068063"/>
        <c:scaling>
          <c:orientation val="minMax"/>
          <c:max val="250"/>
          <c:min val="5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Water Amount</a:t>
                </a:r>
                <a:r>
                  <a:rPr lang="en-AU" baseline="0"/>
                  <a:t> (mL)</a:t>
                </a:r>
                <a:endParaRPr lang="en-AU"/>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18716367"/>
        <c:crosses val="autoZero"/>
        <c:crossBetween val="midCat"/>
      </c:valAx>
      <c:valAx>
        <c:axId val="618716367"/>
        <c:scaling>
          <c:orientation val="minMax"/>
          <c:min val="2"/>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Growth (cm)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4806806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Water amount vs growth</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Sheet1!$E$1</c:f>
              <c:strCache>
                <c:ptCount val="1"/>
                <c:pt idx="0">
                  <c:v>Growth (cm)</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Sheet1!$D$2:$D$6</c:f>
              <c:numCache>
                <c:formatCode>General</c:formatCode>
                <c:ptCount val="5"/>
                <c:pt idx="0">
                  <c:v>50</c:v>
                </c:pt>
                <c:pt idx="1">
                  <c:v>100</c:v>
                </c:pt>
                <c:pt idx="2">
                  <c:v>150</c:v>
                </c:pt>
                <c:pt idx="3">
                  <c:v>200</c:v>
                </c:pt>
                <c:pt idx="4">
                  <c:v>250</c:v>
                </c:pt>
              </c:numCache>
            </c:numRef>
          </c:xVal>
          <c:yVal>
            <c:numRef>
              <c:f>Sheet1!$E$2:$E$6</c:f>
              <c:numCache>
                <c:formatCode>General</c:formatCode>
                <c:ptCount val="5"/>
                <c:pt idx="0">
                  <c:v>2.1</c:v>
                </c:pt>
                <c:pt idx="1">
                  <c:v>3.5</c:v>
                </c:pt>
                <c:pt idx="2">
                  <c:v>4.9000000000000004</c:v>
                </c:pt>
                <c:pt idx="3">
                  <c:v>6.3</c:v>
                </c:pt>
                <c:pt idx="4">
                  <c:v>7.6</c:v>
                </c:pt>
              </c:numCache>
            </c:numRef>
          </c:yVal>
          <c:smooth val="0"/>
          <c:extLst>
            <c:ext xmlns:c16="http://schemas.microsoft.com/office/drawing/2014/chart" uri="{C3380CC4-5D6E-409C-BE32-E72D297353CC}">
              <c16:uniqueId val="{00000001-133D-46D7-A7FE-625BD99A2889}"/>
            </c:ext>
          </c:extLst>
        </c:ser>
        <c:dLbls>
          <c:showLegendKey val="0"/>
          <c:showVal val="0"/>
          <c:showCatName val="0"/>
          <c:showSerName val="0"/>
          <c:showPercent val="0"/>
          <c:showBubbleSize val="0"/>
        </c:dLbls>
        <c:axId val="848068063"/>
        <c:axId val="618716367"/>
      </c:scatterChart>
      <c:valAx>
        <c:axId val="848068063"/>
        <c:scaling>
          <c:orientation val="minMax"/>
          <c:max val="250"/>
          <c:min val="5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Water Amount</a:t>
                </a:r>
                <a:r>
                  <a:rPr lang="en-AU" baseline="0"/>
                  <a:t> (mL)</a:t>
                </a:r>
                <a:endParaRPr lang="en-AU"/>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18716367"/>
        <c:crosses val="autoZero"/>
        <c:crossBetween val="midCat"/>
      </c:valAx>
      <c:valAx>
        <c:axId val="618716367"/>
        <c:scaling>
          <c:orientation val="minMax"/>
          <c:min val="2"/>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Growth (cm)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4806806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Water amount vs growth</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Sheet1!$E$1</c:f>
              <c:strCache>
                <c:ptCount val="1"/>
                <c:pt idx="0">
                  <c:v>Growth (cm)</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poly"/>
            <c:order val="2"/>
            <c:dispRSqr val="0"/>
            <c:dispEq val="0"/>
          </c:trendline>
          <c:xVal>
            <c:numRef>
              <c:f>Sheet1!$D$2:$D$11</c:f>
              <c:numCache>
                <c:formatCode>General</c:formatCode>
                <c:ptCount val="10"/>
                <c:pt idx="0">
                  <c:v>50</c:v>
                </c:pt>
                <c:pt idx="1">
                  <c:v>100</c:v>
                </c:pt>
                <c:pt idx="2">
                  <c:v>150</c:v>
                </c:pt>
                <c:pt idx="3">
                  <c:v>200</c:v>
                </c:pt>
                <c:pt idx="4">
                  <c:v>250</c:v>
                </c:pt>
                <c:pt idx="5">
                  <c:v>300</c:v>
                </c:pt>
                <c:pt idx="6">
                  <c:v>350</c:v>
                </c:pt>
                <c:pt idx="7">
                  <c:v>400</c:v>
                </c:pt>
                <c:pt idx="8">
                  <c:v>450</c:v>
                </c:pt>
                <c:pt idx="9">
                  <c:v>500</c:v>
                </c:pt>
              </c:numCache>
            </c:numRef>
          </c:xVal>
          <c:yVal>
            <c:numRef>
              <c:f>Sheet1!$E$2:$E$11</c:f>
              <c:numCache>
                <c:formatCode>General</c:formatCode>
                <c:ptCount val="10"/>
                <c:pt idx="0">
                  <c:v>2.1</c:v>
                </c:pt>
                <c:pt idx="1">
                  <c:v>3.5</c:v>
                </c:pt>
                <c:pt idx="2">
                  <c:v>4.9000000000000004</c:v>
                </c:pt>
                <c:pt idx="3">
                  <c:v>6.3</c:v>
                </c:pt>
                <c:pt idx="4">
                  <c:v>7.6</c:v>
                </c:pt>
                <c:pt idx="5">
                  <c:v>8.9</c:v>
                </c:pt>
                <c:pt idx="6">
                  <c:v>8.6999999999999993</c:v>
                </c:pt>
                <c:pt idx="7">
                  <c:v>7.9</c:v>
                </c:pt>
                <c:pt idx="8">
                  <c:v>6.8</c:v>
                </c:pt>
                <c:pt idx="9">
                  <c:v>5.0999999999999996</c:v>
                </c:pt>
              </c:numCache>
            </c:numRef>
          </c:yVal>
          <c:smooth val="0"/>
          <c:extLst>
            <c:ext xmlns:c16="http://schemas.microsoft.com/office/drawing/2014/chart" uri="{C3380CC4-5D6E-409C-BE32-E72D297353CC}">
              <c16:uniqueId val="{00000001-DD8B-4145-A204-B6F7D63A06A8}"/>
            </c:ext>
          </c:extLst>
        </c:ser>
        <c:dLbls>
          <c:showLegendKey val="0"/>
          <c:showVal val="0"/>
          <c:showCatName val="0"/>
          <c:showSerName val="0"/>
          <c:showPercent val="0"/>
          <c:showBubbleSize val="0"/>
        </c:dLbls>
        <c:axId val="848068063"/>
        <c:axId val="618716367"/>
      </c:scatterChart>
      <c:valAx>
        <c:axId val="848068063"/>
        <c:scaling>
          <c:orientation val="minMax"/>
          <c:max val="500"/>
          <c:min val="5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Water Amount</a:t>
                </a:r>
                <a:r>
                  <a:rPr lang="en-AU" baseline="0"/>
                  <a:t> (mL)</a:t>
                </a:r>
                <a:endParaRPr lang="en-AU"/>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18716367"/>
        <c:crosses val="autoZero"/>
        <c:crossBetween val="midCat"/>
      </c:valAx>
      <c:valAx>
        <c:axId val="618716367"/>
        <c:scaling>
          <c:orientation val="minMax"/>
          <c:max val="9"/>
          <c:min val="2"/>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Growth (cm)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4806806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Exercise type vs heart rate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Sheet1!$K$1</c:f>
              <c:strCache>
                <c:ptCount val="1"/>
                <c:pt idx="0">
                  <c:v>Heart Rate (beats/minute)</c:v>
                </c:pt>
              </c:strCache>
            </c:strRef>
          </c:tx>
          <c:spPr>
            <a:solidFill>
              <a:schemeClr val="accent1"/>
            </a:solidFill>
            <a:ln>
              <a:noFill/>
            </a:ln>
            <a:effectLst/>
          </c:spPr>
          <c:invertIfNegative val="0"/>
          <c:cat>
            <c:strRef>
              <c:f>Sheet1!$J$2:$J$6</c:f>
              <c:strCache>
                <c:ptCount val="5"/>
                <c:pt idx="0">
                  <c:v>Resting</c:v>
                </c:pt>
                <c:pt idx="1">
                  <c:v>Walking</c:v>
                </c:pt>
                <c:pt idx="2">
                  <c:v>Jogging</c:v>
                </c:pt>
                <c:pt idx="3">
                  <c:v>Running</c:v>
                </c:pt>
                <c:pt idx="4">
                  <c:v>Sprinting</c:v>
                </c:pt>
              </c:strCache>
            </c:strRef>
          </c:cat>
          <c:val>
            <c:numRef>
              <c:f>Sheet1!$K$2:$K$6</c:f>
              <c:numCache>
                <c:formatCode>General</c:formatCode>
                <c:ptCount val="5"/>
                <c:pt idx="0">
                  <c:v>70</c:v>
                </c:pt>
                <c:pt idx="1">
                  <c:v>85</c:v>
                </c:pt>
                <c:pt idx="2">
                  <c:v>115</c:v>
                </c:pt>
                <c:pt idx="3">
                  <c:v>140</c:v>
                </c:pt>
                <c:pt idx="4">
                  <c:v>165</c:v>
                </c:pt>
              </c:numCache>
            </c:numRef>
          </c:val>
          <c:extLst>
            <c:ext xmlns:c16="http://schemas.microsoft.com/office/drawing/2014/chart" uri="{C3380CC4-5D6E-409C-BE32-E72D297353CC}">
              <c16:uniqueId val="{00000000-44A4-4279-A490-BFC62CA50743}"/>
            </c:ext>
          </c:extLst>
        </c:ser>
        <c:dLbls>
          <c:showLegendKey val="0"/>
          <c:showVal val="0"/>
          <c:showCatName val="0"/>
          <c:showSerName val="0"/>
          <c:showPercent val="0"/>
          <c:showBubbleSize val="0"/>
        </c:dLbls>
        <c:gapWidth val="219"/>
        <c:overlap val="-27"/>
        <c:axId val="848056927"/>
        <c:axId val="461056591"/>
      </c:barChart>
      <c:catAx>
        <c:axId val="84805692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Exercise Type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1056591"/>
        <c:crosses val="autoZero"/>
        <c:auto val="1"/>
        <c:lblAlgn val="ctr"/>
        <c:lblOffset val="100"/>
        <c:noMultiLvlLbl val="0"/>
      </c:catAx>
      <c:valAx>
        <c:axId val="46105659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Heart Rate (bpm)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4805692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AU"/>
              <a:t>Temperature vs Time for Ice Cube to Melt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Sheet1!$O$1</c:f>
              <c:strCache>
                <c:ptCount val="1"/>
                <c:pt idx="0">
                  <c:v>Time for Ice Cube to Melt (minutes)</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Sheet1!$N$2:$N$6</c:f>
              <c:numCache>
                <c:formatCode>General</c:formatCode>
                <c:ptCount val="5"/>
                <c:pt idx="0">
                  <c:v>0</c:v>
                </c:pt>
                <c:pt idx="1">
                  <c:v>10</c:v>
                </c:pt>
                <c:pt idx="2">
                  <c:v>20</c:v>
                </c:pt>
                <c:pt idx="3">
                  <c:v>30</c:v>
                </c:pt>
                <c:pt idx="4">
                  <c:v>40</c:v>
                </c:pt>
              </c:numCache>
            </c:numRef>
          </c:xVal>
          <c:yVal>
            <c:numRef>
              <c:f>Sheet1!$O$2:$O$6</c:f>
              <c:numCache>
                <c:formatCode>General</c:formatCode>
                <c:ptCount val="5"/>
                <c:pt idx="0">
                  <c:v>30</c:v>
                </c:pt>
                <c:pt idx="1">
                  <c:v>23</c:v>
                </c:pt>
                <c:pt idx="2">
                  <c:v>16</c:v>
                </c:pt>
                <c:pt idx="3">
                  <c:v>10</c:v>
                </c:pt>
                <c:pt idx="4">
                  <c:v>5</c:v>
                </c:pt>
              </c:numCache>
            </c:numRef>
          </c:yVal>
          <c:smooth val="0"/>
          <c:extLst>
            <c:ext xmlns:c16="http://schemas.microsoft.com/office/drawing/2014/chart" uri="{C3380CC4-5D6E-409C-BE32-E72D297353CC}">
              <c16:uniqueId val="{00000001-38F4-40CB-91E5-0F80997CA8DA}"/>
            </c:ext>
          </c:extLst>
        </c:ser>
        <c:dLbls>
          <c:showLegendKey val="0"/>
          <c:showVal val="0"/>
          <c:showCatName val="0"/>
          <c:showSerName val="0"/>
          <c:showPercent val="0"/>
          <c:showBubbleSize val="0"/>
        </c:dLbls>
        <c:axId val="950409391"/>
        <c:axId val="952300591"/>
      </c:scatterChart>
      <c:valAx>
        <c:axId val="950409391"/>
        <c:scaling>
          <c:orientation val="minMax"/>
          <c:max val="4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Temperate (</a:t>
                </a:r>
                <a:r>
                  <a:rPr lang="en-AU" baseline="30000"/>
                  <a:t>o</a:t>
                </a:r>
                <a:r>
                  <a:rPr lang="en-AU"/>
                  <a:t>C)</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52300591"/>
        <c:crosses val="autoZero"/>
        <c:crossBetween val="midCat"/>
      </c:valAx>
      <c:valAx>
        <c:axId val="952300591"/>
        <c:scaling>
          <c:orientation val="minMax"/>
          <c:max val="3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sz="1000" b="0" i="0" u="none" strike="noStrike" baseline="0">
                    <a:effectLst/>
                  </a:rPr>
                  <a:t>Time for Ice Cube to Melt (min)</a:t>
                </a:r>
                <a:endParaRPr lang="en-AU"/>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50409391"/>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Sunlight Exposure vs Plant Growth</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Sheet1!$R$1</c:f>
              <c:strCache>
                <c:ptCount val="1"/>
                <c:pt idx="0">
                  <c:v>Plant Growth (cm)</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Sheet1!$Q$2:$Q$6</c:f>
              <c:numCache>
                <c:formatCode>General</c:formatCode>
                <c:ptCount val="5"/>
                <c:pt idx="0">
                  <c:v>2</c:v>
                </c:pt>
                <c:pt idx="1">
                  <c:v>4</c:v>
                </c:pt>
                <c:pt idx="2">
                  <c:v>6</c:v>
                </c:pt>
                <c:pt idx="3">
                  <c:v>8</c:v>
                </c:pt>
                <c:pt idx="4">
                  <c:v>10</c:v>
                </c:pt>
              </c:numCache>
            </c:numRef>
          </c:xVal>
          <c:yVal>
            <c:numRef>
              <c:f>Sheet1!$R$2:$R$6</c:f>
              <c:numCache>
                <c:formatCode>General</c:formatCode>
                <c:ptCount val="5"/>
                <c:pt idx="0">
                  <c:v>4.3</c:v>
                </c:pt>
                <c:pt idx="1">
                  <c:v>6.8</c:v>
                </c:pt>
                <c:pt idx="2">
                  <c:v>9.1999999999999993</c:v>
                </c:pt>
                <c:pt idx="3">
                  <c:v>11.1</c:v>
                </c:pt>
                <c:pt idx="4">
                  <c:v>12.5</c:v>
                </c:pt>
              </c:numCache>
            </c:numRef>
          </c:yVal>
          <c:smooth val="0"/>
          <c:extLst>
            <c:ext xmlns:c16="http://schemas.microsoft.com/office/drawing/2014/chart" uri="{C3380CC4-5D6E-409C-BE32-E72D297353CC}">
              <c16:uniqueId val="{00000001-B9D3-483D-8118-822F2248520E}"/>
            </c:ext>
          </c:extLst>
        </c:ser>
        <c:dLbls>
          <c:showLegendKey val="0"/>
          <c:showVal val="0"/>
          <c:showCatName val="0"/>
          <c:showSerName val="0"/>
          <c:showPercent val="0"/>
          <c:showBubbleSize val="0"/>
        </c:dLbls>
        <c:axId val="460287039"/>
        <c:axId val="959928847"/>
      </c:scatterChart>
      <c:valAx>
        <c:axId val="460287039"/>
        <c:scaling>
          <c:orientation val="minMax"/>
          <c:max val="10"/>
          <c:min val="2"/>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Sunlight</a:t>
                </a:r>
                <a:r>
                  <a:rPr lang="en-AU" baseline="0"/>
                  <a:t> exposure (hours/day)</a:t>
                </a:r>
                <a:endParaRPr lang="en-AU"/>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59928847"/>
        <c:crosses val="autoZero"/>
        <c:crossBetween val="midCat"/>
      </c:valAx>
      <c:valAx>
        <c:axId val="959928847"/>
        <c:scaling>
          <c:orientation val="minMax"/>
          <c:max val="13"/>
          <c:min val="4"/>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Plant growth (cm)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028703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0"/>
          <c:tx>
            <c:strRef>
              <c:f>Sheet1!$A$2:$A$5</c:f>
              <c:strCache>
                <c:ptCount val="4"/>
                <c:pt idx="0">
                  <c:v>163</c:v>
                </c:pt>
                <c:pt idx="1">
                  <c:v>168</c:v>
                </c:pt>
                <c:pt idx="2">
                  <c:v>173</c:v>
                </c:pt>
                <c:pt idx="3">
                  <c:v>183</c:v>
                </c:pt>
              </c:strCache>
            </c:strRef>
          </c:tx>
          <c:spPr>
            <a:solidFill>
              <a:srgbClr val="0070C0"/>
            </a:solidFill>
            <a:ln>
              <a:noFill/>
            </a:ln>
            <a:effectLst/>
          </c:spPr>
          <c:invertIfNegative val="0"/>
          <c:cat>
            <c:numRef>
              <c:f>Sheet1!$A$2:$A$5</c:f>
              <c:numCache>
                <c:formatCode>0</c:formatCode>
                <c:ptCount val="4"/>
                <c:pt idx="0">
                  <c:v>162.6</c:v>
                </c:pt>
                <c:pt idx="1">
                  <c:v>167.6</c:v>
                </c:pt>
                <c:pt idx="2">
                  <c:v>172.7</c:v>
                </c:pt>
                <c:pt idx="3">
                  <c:v>182.9</c:v>
                </c:pt>
              </c:numCache>
            </c:numRef>
          </c:cat>
          <c:val>
            <c:numRef>
              <c:f>Sheet1!$B$2:$B$5</c:f>
              <c:numCache>
                <c:formatCode>0</c:formatCode>
                <c:ptCount val="4"/>
                <c:pt idx="0">
                  <c:v>56.7</c:v>
                </c:pt>
                <c:pt idx="1">
                  <c:v>63.5</c:v>
                </c:pt>
                <c:pt idx="2">
                  <c:v>68</c:v>
                </c:pt>
                <c:pt idx="3">
                  <c:v>79.400000000000006</c:v>
                </c:pt>
              </c:numCache>
            </c:numRef>
          </c:val>
          <c:extLst>
            <c:ext xmlns:c16="http://schemas.microsoft.com/office/drawing/2014/chart" uri="{C3380CC4-5D6E-409C-BE32-E72D297353CC}">
              <c16:uniqueId val="{00000000-AF43-4300-9DFF-50D72EE2DAB7}"/>
            </c:ext>
          </c:extLst>
        </c:ser>
        <c:dLbls>
          <c:showLegendKey val="0"/>
          <c:showVal val="0"/>
          <c:showCatName val="0"/>
          <c:showSerName val="0"/>
          <c:showPercent val="0"/>
          <c:showBubbleSize val="0"/>
        </c:dLbls>
        <c:gapWidth val="219"/>
        <c:overlap val="-27"/>
        <c:axId val="460290751"/>
        <c:axId val="461468351"/>
      </c:barChart>
      <c:catAx>
        <c:axId val="460290751"/>
        <c:scaling>
          <c:orientation val="minMax"/>
        </c:scaling>
        <c:delete val="0"/>
        <c:axPos val="b"/>
        <c:numFmt formatCode="0"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1468351"/>
        <c:crosses val="autoZero"/>
        <c:auto val="0"/>
        <c:lblAlgn val="ctr"/>
        <c:lblOffset val="100"/>
        <c:noMultiLvlLbl val="0"/>
      </c:catAx>
      <c:valAx>
        <c:axId val="46146835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029075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Time in air vs height of ball</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Sheet1!$B$1</c:f>
              <c:strCache>
                <c:ptCount val="1"/>
                <c:pt idx="0">
                  <c:v>Height (cm)</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Sheet1!$A$2:$A$21</c:f>
              <c:numCache>
                <c:formatCode>General</c:formatCod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numCache>
            </c:numRef>
          </c:xVal>
          <c:yVal>
            <c:numRef>
              <c:f>Sheet1!$B$2:$B$21</c:f>
              <c:numCache>
                <c:formatCode>0</c:formatCode>
                <c:ptCount val="20"/>
                <c:pt idx="0">
                  <c:v>95.094999999999999</c:v>
                </c:pt>
                <c:pt idx="1">
                  <c:v>180.38</c:v>
                </c:pt>
                <c:pt idx="2">
                  <c:v>255.85499999999999</c:v>
                </c:pt>
                <c:pt idx="3">
                  <c:v>321.52</c:v>
                </c:pt>
                <c:pt idx="4">
                  <c:v>377.375</c:v>
                </c:pt>
                <c:pt idx="5">
                  <c:v>423.41999999999996</c:v>
                </c:pt>
                <c:pt idx="6">
                  <c:v>459.65499999999997</c:v>
                </c:pt>
                <c:pt idx="7">
                  <c:v>486.08</c:v>
                </c:pt>
                <c:pt idx="8">
                  <c:v>502.69499999999999</c:v>
                </c:pt>
                <c:pt idx="9">
                  <c:v>509.5</c:v>
                </c:pt>
                <c:pt idx="10">
                  <c:v>506.495</c:v>
                </c:pt>
                <c:pt idx="11">
                  <c:v>493.67999999999995</c:v>
                </c:pt>
                <c:pt idx="12">
                  <c:v>471.05499999999995</c:v>
                </c:pt>
                <c:pt idx="13">
                  <c:v>438.62</c:v>
                </c:pt>
                <c:pt idx="14">
                  <c:v>396.375</c:v>
                </c:pt>
                <c:pt idx="15">
                  <c:v>344.31999999999994</c:v>
                </c:pt>
                <c:pt idx="16">
                  <c:v>282.45499999999993</c:v>
                </c:pt>
                <c:pt idx="17">
                  <c:v>210.77999999999997</c:v>
                </c:pt>
                <c:pt idx="18">
                  <c:v>129.29499999999985</c:v>
                </c:pt>
                <c:pt idx="19">
                  <c:v>38</c:v>
                </c:pt>
              </c:numCache>
            </c:numRef>
          </c:yVal>
          <c:smooth val="0"/>
          <c:extLst>
            <c:ext xmlns:c16="http://schemas.microsoft.com/office/drawing/2014/chart" uri="{C3380CC4-5D6E-409C-BE32-E72D297353CC}">
              <c16:uniqueId val="{00000000-6DE7-4EF2-B519-07146296E741}"/>
            </c:ext>
          </c:extLst>
        </c:ser>
        <c:dLbls>
          <c:showLegendKey val="0"/>
          <c:showVal val="0"/>
          <c:showCatName val="0"/>
          <c:showSerName val="0"/>
          <c:showPercent val="0"/>
          <c:showBubbleSize val="0"/>
        </c:dLbls>
        <c:axId val="208479759"/>
        <c:axId val="116885791"/>
      </c:scatterChart>
      <c:valAx>
        <c:axId val="208479759"/>
        <c:scaling>
          <c:orientation val="minMax"/>
          <c:max val="2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Time in</a:t>
                </a:r>
                <a:r>
                  <a:rPr lang="en-AU" baseline="0"/>
                  <a:t> air (seconds)</a:t>
                </a:r>
                <a:endParaRPr lang="en-AU"/>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6885791"/>
        <c:crosses val="autoZero"/>
        <c:crossBetween val="midCat"/>
      </c:valAx>
      <c:valAx>
        <c:axId val="116885791"/>
        <c:scaling>
          <c:orientation val="minMax"/>
          <c:max val="6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Height of ball (cm)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847975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Time in air vs height of ball</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Sheet1!$B$1</c:f>
              <c:strCache>
                <c:ptCount val="1"/>
                <c:pt idx="0">
                  <c:v>Height (cm)</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Sheet1!$A$2:$A$21</c:f>
              <c:numCache>
                <c:formatCode>General</c:formatCod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numCache>
            </c:numRef>
          </c:xVal>
          <c:yVal>
            <c:numRef>
              <c:f>Sheet1!$B$2:$B$21</c:f>
              <c:numCache>
                <c:formatCode>0</c:formatCode>
                <c:ptCount val="20"/>
                <c:pt idx="0">
                  <c:v>95.094999999999999</c:v>
                </c:pt>
                <c:pt idx="1">
                  <c:v>180.38</c:v>
                </c:pt>
                <c:pt idx="2">
                  <c:v>255.85499999999999</c:v>
                </c:pt>
                <c:pt idx="3">
                  <c:v>321.52</c:v>
                </c:pt>
                <c:pt idx="4">
                  <c:v>377.375</c:v>
                </c:pt>
                <c:pt idx="5">
                  <c:v>423.41999999999996</c:v>
                </c:pt>
                <c:pt idx="6">
                  <c:v>459.65499999999997</c:v>
                </c:pt>
                <c:pt idx="7">
                  <c:v>486.08</c:v>
                </c:pt>
                <c:pt idx="8">
                  <c:v>502.69499999999999</c:v>
                </c:pt>
                <c:pt idx="9">
                  <c:v>509.5</c:v>
                </c:pt>
                <c:pt idx="10">
                  <c:v>506.495</c:v>
                </c:pt>
                <c:pt idx="11">
                  <c:v>493.67999999999995</c:v>
                </c:pt>
                <c:pt idx="12">
                  <c:v>471.05499999999995</c:v>
                </c:pt>
                <c:pt idx="13">
                  <c:v>438.62</c:v>
                </c:pt>
                <c:pt idx="14">
                  <c:v>396.375</c:v>
                </c:pt>
                <c:pt idx="15">
                  <c:v>344.31999999999994</c:v>
                </c:pt>
                <c:pt idx="16">
                  <c:v>282.45499999999993</c:v>
                </c:pt>
                <c:pt idx="17">
                  <c:v>210.77999999999997</c:v>
                </c:pt>
                <c:pt idx="18">
                  <c:v>129.29499999999985</c:v>
                </c:pt>
                <c:pt idx="19">
                  <c:v>38</c:v>
                </c:pt>
              </c:numCache>
            </c:numRef>
          </c:yVal>
          <c:smooth val="0"/>
          <c:extLst>
            <c:ext xmlns:c16="http://schemas.microsoft.com/office/drawing/2014/chart" uri="{C3380CC4-5D6E-409C-BE32-E72D297353CC}">
              <c16:uniqueId val="{00000000-6DE7-4EF2-B519-07146296E741}"/>
            </c:ext>
          </c:extLst>
        </c:ser>
        <c:dLbls>
          <c:showLegendKey val="0"/>
          <c:showVal val="0"/>
          <c:showCatName val="0"/>
          <c:showSerName val="0"/>
          <c:showPercent val="0"/>
          <c:showBubbleSize val="0"/>
        </c:dLbls>
        <c:axId val="208479759"/>
        <c:axId val="116885791"/>
      </c:scatterChart>
      <c:valAx>
        <c:axId val="208479759"/>
        <c:scaling>
          <c:orientation val="minMax"/>
          <c:max val="2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Time in</a:t>
                </a:r>
                <a:r>
                  <a:rPr lang="en-AU" baseline="0"/>
                  <a:t> air (seconds)</a:t>
                </a:r>
                <a:endParaRPr lang="en-AU"/>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6885791"/>
        <c:crosses val="autoZero"/>
        <c:crossBetween val="midCat"/>
      </c:valAx>
      <c:valAx>
        <c:axId val="116885791"/>
        <c:scaling>
          <c:orientation val="minMax"/>
          <c:max val="6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Height of ball (cm)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847975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Time in air vs height of ball</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Sheet1!$B$1</c:f>
              <c:strCache>
                <c:ptCount val="1"/>
                <c:pt idx="0">
                  <c:v>Height (cm)</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Sheet1!$A$2:$A$21</c:f>
              <c:numCache>
                <c:formatCode>General</c:formatCod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numCache>
            </c:numRef>
          </c:xVal>
          <c:yVal>
            <c:numRef>
              <c:f>Sheet1!$B$2:$B$21</c:f>
              <c:numCache>
                <c:formatCode>0</c:formatCode>
                <c:ptCount val="20"/>
                <c:pt idx="0">
                  <c:v>95.094999999999999</c:v>
                </c:pt>
                <c:pt idx="1">
                  <c:v>180.38</c:v>
                </c:pt>
                <c:pt idx="2">
                  <c:v>255.85499999999999</c:v>
                </c:pt>
                <c:pt idx="3">
                  <c:v>321.52</c:v>
                </c:pt>
                <c:pt idx="4">
                  <c:v>377.375</c:v>
                </c:pt>
                <c:pt idx="5">
                  <c:v>423.41999999999996</c:v>
                </c:pt>
                <c:pt idx="6">
                  <c:v>459.65499999999997</c:v>
                </c:pt>
                <c:pt idx="7">
                  <c:v>486.08</c:v>
                </c:pt>
                <c:pt idx="8">
                  <c:v>502.69499999999999</c:v>
                </c:pt>
                <c:pt idx="9">
                  <c:v>509.5</c:v>
                </c:pt>
                <c:pt idx="10">
                  <c:v>506.495</c:v>
                </c:pt>
                <c:pt idx="11">
                  <c:v>493.67999999999995</c:v>
                </c:pt>
                <c:pt idx="12">
                  <c:v>471.05499999999995</c:v>
                </c:pt>
                <c:pt idx="13">
                  <c:v>438.62</c:v>
                </c:pt>
                <c:pt idx="14">
                  <c:v>396.375</c:v>
                </c:pt>
                <c:pt idx="15">
                  <c:v>344.31999999999994</c:v>
                </c:pt>
                <c:pt idx="16">
                  <c:v>282.45499999999993</c:v>
                </c:pt>
                <c:pt idx="17">
                  <c:v>210.77999999999997</c:v>
                </c:pt>
                <c:pt idx="18">
                  <c:v>129.29499999999985</c:v>
                </c:pt>
                <c:pt idx="19">
                  <c:v>38</c:v>
                </c:pt>
              </c:numCache>
            </c:numRef>
          </c:yVal>
          <c:smooth val="0"/>
          <c:extLst>
            <c:ext xmlns:c16="http://schemas.microsoft.com/office/drawing/2014/chart" uri="{C3380CC4-5D6E-409C-BE32-E72D297353CC}">
              <c16:uniqueId val="{00000000-6DE7-4EF2-B519-07146296E741}"/>
            </c:ext>
          </c:extLst>
        </c:ser>
        <c:dLbls>
          <c:showLegendKey val="0"/>
          <c:showVal val="0"/>
          <c:showCatName val="0"/>
          <c:showSerName val="0"/>
          <c:showPercent val="0"/>
          <c:showBubbleSize val="0"/>
        </c:dLbls>
        <c:axId val="208479759"/>
        <c:axId val="116885791"/>
      </c:scatterChart>
      <c:valAx>
        <c:axId val="208479759"/>
        <c:scaling>
          <c:orientation val="minMax"/>
          <c:max val="2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Time in</a:t>
                </a:r>
                <a:r>
                  <a:rPr lang="en-AU" baseline="0"/>
                  <a:t> air (seconds)</a:t>
                </a:r>
                <a:endParaRPr lang="en-AU"/>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6885791"/>
        <c:crosses val="autoZero"/>
        <c:crossBetween val="midCat"/>
      </c:valAx>
      <c:valAx>
        <c:axId val="116885791"/>
        <c:scaling>
          <c:orientation val="minMax"/>
          <c:max val="6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Height of ball (cm)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847975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Favourite fruit</a:t>
            </a:r>
            <a:r>
              <a:rPr lang="en-US" baseline="0"/>
              <a:t> vs number of people</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Number of People</c:v>
                </c:pt>
              </c:strCache>
            </c:strRef>
          </c:tx>
          <c:spPr>
            <a:solidFill>
              <a:schemeClr val="accent1"/>
            </a:solidFill>
            <a:ln>
              <a:noFill/>
            </a:ln>
            <a:effectLst/>
          </c:spPr>
          <c:invertIfNegative val="0"/>
          <c:cat>
            <c:strRef>
              <c:f>Sheet1!$A$2:$A$11</c:f>
              <c:strCache>
                <c:ptCount val="10"/>
                <c:pt idx="0">
                  <c:v>Apple</c:v>
                </c:pt>
                <c:pt idx="1">
                  <c:v>Banana</c:v>
                </c:pt>
                <c:pt idx="2">
                  <c:v>Orange</c:v>
                </c:pt>
                <c:pt idx="3">
                  <c:v>Strawberry</c:v>
                </c:pt>
                <c:pt idx="4">
                  <c:v>Mango</c:v>
                </c:pt>
                <c:pt idx="5">
                  <c:v>Pineapple</c:v>
                </c:pt>
                <c:pt idx="6">
                  <c:v>Watermelon</c:v>
                </c:pt>
                <c:pt idx="7">
                  <c:v>Kiwi</c:v>
                </c:pt>
                <c:pt idx="8">
                  <c:v>Grape</c:v>
                </c:pt>
                <c:pt idx="9">
                  <c:v>Blueberry</c:v>
                </c:pt>
              </c:strCache>
            </c:strRef>
          </c:cat>
          <c:val>
            <c:numRef>
              <c:f>Sheet1!$B$2:$B$11</c:f>
              <c:numCache>
                <c:formatCode>General</c:formatCode>
                <c:ptCount val="10"/>
                <c:pt idx="0">
                  <c:v>25</c:v>
                </c:pt>
                <c:pt idx="1">
                  <c:v>35</c:v>
                </c:pt>
                <c:pt idx="2">
                  <c:v>15</c:v>
                </c:pt>
                <c:pt idx="3">
                  <c:v>30</c:v>
                </c:pt>
                <c:pt idx="4">
                  <c:v>20</c:v>
                </c:pt>
                <c:pt idx="5">
                  <c:v>10</c:v>
                </c:pt>
                <c:pt idx="6">
                  <c:v>12</c:v>
                </c:pt>
                <c:pt idx="7">
                  <c:v>18</c:v>
                </c:pt>
                <c:pt idx="8">
                  <c:v>22</c:v>
                </c:pt>
                <c:pt idx="9">
                  <c:v>27</c:v>
                </c:pt>
              </c:numCache>
            </c:numRef>
          </c:val>
          <c:extLst>
            <c:ext xmlns:c16="http://schemas.microsoft.com/office/drawing/2014/chart" uri="{C3380CC4-5D6E-409C-BE32-E72D297353CC}">
              <c16:uniqueId val="{00000000-78D6-49E6-94B4-9BD2641694C8}"/>
            </c:ext>
          </c:extLst>
        </c:ser>
        <c:dLbls>
          <c:showLegendKey val="0"/>
          <c:showVal val="0"/>
          <c:showCatName val="0"/>
          <c:showSerName val="0"/>
          <c:showPercent val="0"/>
          <c:showBubbleSize val="0"/>
        </c:dLbls>
        <c:gapWidth val="219"/>
        <c:overlap val="-27"/>
        <c:axId val="454930575"/>
        <c:axId val="462681135"/>
      </c:barChart>
      <c:catAx>
        <c:axId val="45493057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Favourite Fruit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2681135"/>
        <c:crosses val="autoZero"/>
        <c:auto val="1"/>
        <c:lblAlgn val="ctr"/>
        <c:lblOffset val="100"/>
        <c:noMultiLvlLbl val="0"/>
      </c:catAx>
      <c:valAx>
        <c:axId val="46268113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Number of People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549305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Favourite fruit</a:t>
            </a:r>
            <a:r>
              <a:rPr lang="en-US" baseline="0"/>
              <a:t> vs number of people</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Number of People</c:v>
                </c:pt>
              </c:strCache>
            </c:strRef>
          </c:tx>
          <c:spPr>
            <a:solidFill>
              <a:schemeClr val="accent1"/>
            </a:solidFill>
            <a:ln>
              <a:noFill/>
            </a:ln>
            <a:effectLst/>
          </c:spPr>
          <c:invertIfNegative val="0"/>
          <c:cat>
            <c:strRef>
              <c:f>Sheet1!$A$2:$A$11</c:f>
              <c:strCache>
                <c:ptCount val="10"/>
                <c:pt idx="0">
                  <c:v>Apple</c:v>
                </c:pt>
                <c:pt idx="1">
                  <c:v>Banana</c:v>
                </c:pt>
                <c:pt idx="2">
                  <c:v>Orange</c:v>
                </c:pt>
                <c:pt idx="3">
                  <c:v>Strawberry</c:v>
                </c:pt>
                <c:pt idx="4">
                  <c:v>Mango</c:v>
                </c:pt>
                <c:pt idx="5">
                  <c:v>Pineapple</c:v>
                </c:pt>
                <c:pt idx="6">
                  <c:v>Watermelon</c:v>
                </c:pt>
                <c:pt idx="7">
                  <c:v>Kiwi</c:v>
                </c:pt>
                <c:pt idx="8">
                  <c:v>Grape</c:v>
                </c:pt>
                <c:pt idx="9">
                  <c:v>Blueberry</c:v>
                </c:pt>
              </c:strCache>
            </c:strRef>
          </c:cat>
          <c:val>
            <c:numRef>
              <c:f>Sheet1!$B$2:$B$11</c:f>
              <c:numCache>
                <c:formatCode>General</c:formatCode>
                <c:ptCount val="10"/>
                <c:pt idx="0">
                  <c:v>25</c:v>
                </c:pt>
                <c:pt idx="1">
                  <c:v>35</c:v>
                </c:pt>
                <c:pt idx="2">
                  <c:v>15</c:v>
                </c:pt>
                <c:pt idx="3">
                  <c:v>30</c:v>
                </c:pt>
                <c:pt idx="4">
                  <c:v>20</c:v>
                </c:pt>
                <c:pt idx="5">
                  <c:v>10</c:v>
                </c:pt>
                <c:pt idx="6">
                  <c:v>12</c:v>
                </c:pt>
                <c:pt idx="7">
                  <c:v>18</c:v>
                </c:pt>
                <c:pt idx="8">
                  <c:v>22</c:v>
                </c:pt>
                <c:pt idx="9">
                  <c:v>27</c:v>
                </c:pt>
              </c:numCache>
            </c:numRef>
          </c:val>
          <c:extLst>
            <c:ext xmlns:c16="http://schemas.microsoft.com/office/drawing/2014/chart" uri="{C3380CC4-5D6E-409C-BE32-E72D297353CC}">
              <c16:uniqueId val="{00000000-78D6-49E6-94B4-9BD2641694C8}"/>
            </c:ext>
          </c:extLst>
        </c:ser>
        <c:dLbls>
          <c:showLegendKey val="0"/>
          <c:showVal val="0"/>
          <c:showCatName val="0"/>
          <c:showSerName val="0"/>
          <c:showPercent val="0"/>
          <c:showBubbleSize val="0"/>
        </c:dLbls>
        <c:gapWidth val="219"/>
        <c:overlap val="-27"/>
        <c:axId val="454930575"/>
        <c:axId val="462681135"/>
      </c:barChart>
      <c:catAx>
        <c:axId val="45493057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Favourite Fruit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2681135"/>
        <c:crosses val="autoZero"/>
        <c:auto val="1"/>
        <c:lblAlgn val="ctr"/>
        <c:lblOffset val="100"/>
        <c:noMultiLvlLbl val="0"/>
      </c:catAx>
      <c:valAx>
        <c:axId val="46268113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Number of People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549305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Time in air vs height of ball</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Sheet1!$B$1</c:f>
              <c:strCache>
                <c:ptCount val="1"/>
                <c:pt idx="0">
                  <c:v>Height (cm)</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Sheet1!$A$2:$A$21</c:f>
              <c:numCache>
                <c:formatCode>General</c:formatCod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numCache>
            </c:numRef>
          </c:xVal>
          <c:yVal>
            <c:numRef>
              <c:f>Sheet1!$B$2:$B$21</c:f>
              <c:numCache>
                <c:formatCode>0</c:formatCode>
                <c:ptCount val="20"/>
                <c:pt idx="0">
                  <c:v>95.094999999999999</c:v>
                </c:pt>
                <c:pt idx="1">
                  <c:v>180.38</c:v>
                </c:pt>
                <c:pt idx="2">
                  <c:v>255.85499999999999</c:v>
                </c:pt>
                <c:pt idx="3">
                  <c:v>321.52</c:v>
                </c:pt>
                <c:pt idx="4">
                  <c:v>377.375</c:v>
                </c:pt>
                <c:pt idx="5">
                  <c:v>423.41999999999996</c:v>
                </c:pt>
                <c:pt idx="6">
                  <c:v>459.65499999999997</c:v>
                </c:pt>
                <c:pt idx="7">
                  <c:v>486.08</c:v>
                </c:pt>
                <c:pt idx="8">
                  <c:v>502.69499999999999</c:v>
                </c:pt>
                <c:pt idx="9">
                  <c:v>509.5</c:v>
                </c:pt>
                <c:pt idx="10">
                  <c:v>506.495</c:v>
                </c:pt>
                <c:pt idx="11">
                  <c:v>493.67999999999995</c:v>
                </c:pt>
                <c:pt idx="12">
                  <c:v>471.05499999999995</c:v>
                </c:pt>
                <c:pt idx="13">
                  <c:v>438.62</c:v>
                </c:pt>
                <c:pt idx="14">
                  <c:v>396.375</c:v>
                </c:pt>
                <c:pt idx="15">
                  <c:v>344.31999999999994</c:v>
                </c:pt>
                <c:pt idx="16">
                  <c:v>282.45499999999993</c:v>
                </c:pt>
                <c:pt idx="17">
                  <c:v>210.77999999999997</c:v>
                </c:pt>
                <c:pt idx="18">
                  <c:v>129.29499999999985</c:v>
                </c:pt>
                <c:pt idx="19">
                  <c:v>38</c:v>
                </c:pt>
              </c:numCache>
            </c:numRef>
          </c:yVal>
          <c:smooth val="0"/>
          <c:extLst>
            <c:ext xmlns:c16="http://schemas.microsoft.com/office/drawing/2014/chart" uri="{C3380CC4-5D6E-409C-BE32-E72D297353CC}">
              <c16:uniqueId val="{00000000-6DE7-4EF2-B519-07146296E741}"/>
            </c:ext>
          </c:extLst>
        </c:ser>
        <c:dLbls>
          <c:showLegendKey val="0"/>
          <c:showVal val="0"/>
          <c:showCatName val="0"/>
          <c:showSerName val="0"/>
          <c:showPercent val="0"/>
          <c:showBubbleSize val="0"/>
        </c:dLbls>
        <c:axId val="208479759"/>
        <c:axId val="116885791"/>
      </c:scatterChart>
      <c:valAx>
        <c:axId val="208479759"/>
        <c:scaling>
          <c:orientation val="minMax"/>
          <c:max val="2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Time in</a:t>
                </a:r>
                <a:r>
                  <a:rPr lang="en-AU" baseline="0"/>
                  <a:t> air (seconds)</a:t>
                </a:r>
                <a:endParaRPr lang="en-AU"/>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6885791"/>
        <c:crosses val="autoZero"/>
        <c:crossBetween val="midCat"/>
      </c:valAx>
      <c:valAx>
        <c:axId val="116885791"/>
        <c:scaling>
          <c:orientation val="minMax"/>
          <c:max val="6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Height of ball (cm)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847975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Time in air vs height of ball</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Sheet1!$B$1</c:f>
              <c:strCache>
                <c:ptCount val="1"/>
                <c:pt idx="0">
                  <c:v>Height (cm)</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Sheet1!$A$2:$A$21</c:f>
              <c:numCache>
                <c:formatCode>General</c:formatCod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numCache>
            </c:numRef>
          </c:xVal>
          <c:yVal>
            <c:numRef>
              <c:f>Sheet1!$B$2:$B$21</c:f>
              <c:numCache>
                <c:formatCode>0</c:formatCode>
                <c:ptCount val="20"/>
                <c:pt idx="0">
                  <c:v>95.094999999999999</c:v>
                </c:pt>
                <c:pt idx="1">
                  <c:v>180.38</c:v>
                </c:pt>
                <c:pt idx="2">
                  <c:v>255.85499999999999</c:v>
                </c:pt>
                <c:pt idx="3">
                  <c:v>321.52</c:v>
                </c:pt>
                <c:pt idx="4">
                  <c:v>377.375</c:v>
                </c:pt>
                <c:pt idx="5">
                  <c:v>423.41999999999996</c:v>
                </c:pt>
                <c:pt idx="6">
                  <c:v>459.65499999999997</c:v>
                </c:pt>
                <c:pt idx="7">
                  <c:v>486.08</c:v>
                </c:pt>
                <c:pt idx="8">
                  <c:v>502.69499999999999</c:v>
                </c:pt>
                <c:pt idx="9">
                  <c:v>509.5</c:v>
                </c:pt>
                <c:pt idx="10">
                  <c:v>506.495</c:v>
                </c:pt>
                <c:pt idx="11">
                  <c:v>493.67999999999995</c:v>
                </c:pt>
                <c:pt idx="12">
                  <c:v>471.05499999999995</c:v>
                </c:pt>
                <c:pt idx="13">
                  <c:v>438.62</c:v>
                </c:pt>
                <c:pt idx="14">
                  <c:v>396.375</c:v>
                </c:pt>
                <c:pt idx="15">
                  <c:v>344.31999999999994</c:v>
                </c:pt>
                <c:pt idx="16">
                  <c:v>282.45499999999993</c:v>
                </c:pt>
                <c:pt idx="17">
                  <c:v>210.77999999999997</c:v>
                </c:pt>
                <c:pt idx="18">
                  <c:v>129.29499999999985</c:v>
                </c:pt>
                <c:pt idx="19">
                  <c:v>38</c:v>
                </c:pt>
              </c:numCache>
            </c:numRef>
          </c:yVal>
          <c:smooth val="0"/>
          <c:extLst>
            <c:ext xmlns:c16="http://schemas.microsoft.com/office/drawing/2014/chart" uri="{C3380CC4-5D6E-409C-BE32-E72D297353CC}">
              <c16:uniqueId val="{00000000-6DE7-4EF2-B519-07146296E741}"/>
            </c:ext>
          </c:extLst>
        </c:ser>
        <c:dLbls>
          <c:showLegendKey val="0"/>
          <c:showVal val="0"/>
          <c:showCatName val="0"/>
          <c:showSerName val="0"/>
          <c:showPercent val="0"/>
          <c:showBubbleSize val="0"/>
        </c:dLbls>
        <c:axId val="208479759"/>
        <c:axId val="116885791"/>
      </c:scatterChart>
      <c:valAx>
        <c:axId val="208479759"/>
        <c:scaling>
          <c:orientation val="minMax"/>
          <c:max val="2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Time in</a:t>
                </a:r>
                <a:r>
                  <a:rPr lang="en-AU" baseline="0"/>
                  <a:t> air (seconds)</a:t>
                </a:r>
                <a:endParaRPr lang="en-AU"/>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6885791"/>
        <c:crosses val="autoZero"/>
        <c:crossBetween val="midCat"/>
      </c:valAx>
      <c:valAx>
        <c:axId val="116885791"/>
        <c:scaling>
          <c:orientation val="minMax"/>
          <c:max val="6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AU"/>
                  <a:t>Height of ball (cm)</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847975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8E4B7C-96ED-E449-9693-B655C4671FD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28D809C4-E54C-A54E-B9F4-56C375E0D8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53AD932-3578-6E4B-810C-4CF7533A983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A9B4CA-DA29-0849-8519-4B81F4CE08AD}" type="slidenum">
              <a:rPr lang="en-US" smtClean="0"/>
              <a:t>‹#›</a:t>
            </a:fld>
            <a:endParaRPr lang="en-US"/>
          </a:p>
        </p:txBody>
      </p:sp>
      <p:sp>
        <p:nvSpPr>
          <p:cNvPr id="6" name="Date Placeholder 5">
            <a:extLst>
              <a:ext uri="{FF2B5EF4-FFF2-40B4-BE49-F238E27FC236}">
                <a16:creationId xmlns:a16="http://schemas.microsoft.com/office/drawing/2014/main" id="{27115A18-6E6E-F748-9363-1DB667F2522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89F1C8-9A67-204B-8DB6-6C2E5B2C92D6}" type="datetimeFigureOut">
              <a:rPr lang="en-US" smtClean="0"/>
              <a:t>3/21/2024</a:t>
            </a:fld>
            <a:endParaRPr lang="en-US"/>
          </a:p>
        </p:txBody>
      </p:sp>
    </p:spTree>
    <p:extLst>
      <p:ext uri="{BB962C8B-B14F-4D97-AF65-F5344CB8AC3E}">
        <p14:creationId xmlns:p14="http://schemas.microsoft.com/office/powerpoint/2010/main" val="1631531348"/>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g>
</file>

<file path=ppt/media/image4.jpg>
</file>

<file path=ppt/media/image5.png>
</file>

<file path=ppt/media/image6.png>
</file>

<file path=ppt/media/image7.pn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AAB6C6-360D-448E-B12B-FCD285160A81}" type="datetimeFigureOut">
              <a:rPr lang="en-AU" smtClean="0"/>
              <a:t>21/03/2024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B756B8-97A8-4FA1-B26A-2500BA5D4D05}" type="slidenum">
              <a:rPr lang="en-AU" smtClean="0"/>
              <a:t>‹#›</a:t>
            </a:fld>
            <a:endParaRPr lang="en-AU"/>
          </a:p>
        </p:txBody>
      </p:sp>
    </p:spTree>
    <p:extLst>
      <p:ext uri="{BB962C8B-B14F-4D97-AF65-F5344CB8AC3E}">
        <p14:creationId xmlns:p14="http://schemas.microsoft.com/office/powerpoint/2010/main" val="1866448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9</a:t>
            </a:fld>
            <a:endParaRPr lang="en-AU"/>
          </a:p>
        </p:txBody>
      </p:sp>
    </p:spTree>
    <p:extLst>
      <p:ext uri="{BB962C8B-B14F-4D97-AF65-F5344CB8AC3E}">
        <p14:creationId xmlns:p14="http://schemas.microsoft.com/office/powerpoint/2010/main" val="1803426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18</a:t>
            </a:fld>
            <a:endParaRPr lang="en-AU"/>
          </a:p>
        </p:txBody>
      </p:sp>
    </p:spTree>
    <p:extLst>
      <p:ext uri="{BB962C8B-B14F-4D97-AF65-F5344CB8AC3E}">
        <p14:creationId xmlns:p14="http://schemas.microsoft.com/office/powerpoint/2010/main" val="37196120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https://www.youtube.com/shorts/jNJlny-nl0E if video doesn’t work</a:t>
            </a:r>
          </a:p>
        </p:txBody>
      </p:sp>
      <p:sp>
        <p:nvSpPr>
          <p:cNvPr id="4" name="Slide Number Placeholder 3"/>
          <p:cNvSpPr>
            <a:spLocks noGrp="1"/>
          </p:cNvSpPr>
          <p:nvPr>
            <p:ph type="sldNum" sz="quarter" idx="5"/>
          </p:nvPr>
        </p:nvSpPr>
        <p:spPr/>
        <p:txBody>
          <a:bodyPr/>
          <a:lstStyle/>
          <a:p>
            <a:fld id="{B5B756B8-97A8-4FA1-B26A-2500BA5D4D05}" type="slidenum">
              <a:rPr lang="en-AU" smtClean="0"/>
              <a:t>20</a:t>
            </a:fld>
            <a:endParaRPr lang="en-AU"/>
          </a:p>
        </p:txBody>
      </p:sp>
    </p:spTree>
    <p:extLst>
      <p:ext uri="{BB962C8B-B14F-4D97-AF65-F5344CB8AC3E}">
        <p14:creationId xmlns:p14="http://schemas.microsoft.com/office/powerpoint/2010/main" val="17215810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27</a:t>
            </a:fld>
            <a:endParaRPr lang="en-AU"/>
          </a:p>
        </p:txBody>
      </p:sp>
    </p:spTree>
    <p:extLst>
      <p:ext uri="{BB962C8B-B14F-4D97-AF65-F5344CB8AC3E}">
        <p14:creationId xmlns:p14="http://schemas.microsoft.com/office/powerpoint/2010/main" val="18941886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https://www.youtube.com/shorts/iXn097j66sc if video doesn’t work</a:t>
            </a:r>
          </a:p>
        </p:txBody>
      </p:sp>
      <p:sp>
        <p:nvSpPr>
          <p:cNvPr id="4" name="Slide Number Placeholder 3"/>
          <p:cNvSpPr>
            <a:spLocks noGrp="1"/>
          </p:cNvSpPr>
          <p:nvPr>
            <p:ph type="sldNum" sz="quarter" idx="5"/>
          </p:nvPr>
        </p:nvSpPr>
        <p:spPr/>
        <p:txBody>
          <a:bodyPr/>
          <a:lstStyle/>
          <a:p>
            <a:fld id="{B5B756B8-97A8-4FA1-B26A-2500BA5D4D05}" type="slidenum">
              <a:rPr lang="en-AU" smtClean="0"/>
              <a:t>29</a:t>
            </a:fld>
            <a:endParaRPr lang="en-AU"/>
          </a:p>
        </p:txBody>
      </p:sp>
    </p:spTree>
    <p:extLst>
      <p:ext uri="{BB962C8B-B14F-4D97-AF65-F5344CB8AC3E}">
        <p14:creationId xmlns:p14="http://schemas.microsoft.com/office/powerpoint/2010/main" val="3398374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10</a:t>
            </a:fld>
            <a:endParaRPr lang="en-AU"/>
          </a:p>
        </p:txBody>
      </p:sp>
    </p:spTree>
    <p:extLst>
      <p:ext uri="{BB962C8B-B14F-4D97-AF65-F5344CB8AC3E}">
        <p14:creationId xmlns:p14="http://schemas.microsoft.com/office/powerpoint/2010/main" val="2190949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11</a:t>
            </a:fld>
            <a:endParaRPr lang="en-AU"/>
          </a:p>
        </p:txBody>
      </p:sp>
    </p:spTree>
    <p:extLst>
      <p:ext uri="{BB962C8B-B14F-4D97-AF65-F5344CB8AC3E}">
        <p14:creationId xmlns:p14="http://schemas.microsoft.com/office/powerpoint/2010/main" val="3311509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12</a:t>
            </a:fld>
            <a:endParaRPr lang="en-AU"/>
          </a:p>
        </p:txBody>
      </p:sp>
    </p:spTree>
    <p:extLst>
      <p:ext uri="{BB962C8B-B14F-4D97-AF65-F5344CB8AC3E}">
        <p14:creationId xmlns:p14="http://schemas.microsoft.com/office/powerpoint/2010/main" val="1261342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13</a:t>
            </a:fld>
            <a:endParaRPr lang="en-AU"/>
          </a:p>
        </p:txBody>
      </p:sp>
    </p:spTree>
    <p:extLst>
      <p:ext uri="{BB962C8B-B14F-4D97-AF65-F5344CB8AC3E}">
        <p14:creationId xmlns:p14="http://schemas.microsoft.com/office/powerpoint/2010/main" val="12116412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14</a:t>
            </a:fld>
            <a:endParaRPr lang="en-AU"/>
          </a:p>
        </p:txBody>
      </p:sp>
    </p:spTree>
    <p:extLst>
      <p:ext uri="{BB962C8B-B14F-4D97-AF65-F5344CB8AC3E}">
        <p14:creationId xmlns:p14="http://schemas.microsoft.com/office/powerpoint/2010/main" val="2679350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15</a:t>
            </a:fld>
            <a:endParaRPr lang="en-AU"/>
          </a:p>
        </p:txBody>
      </p:sp>
    </p:spTree>
    <p:extLst>
      <p:ext uri="{BB962C8B-B14F-4D97-AF65-F5344CB8AC3E}">
        <p14:creationId xmlns:p14="http://schemas.microsoft.com/office/powerpoint/2010/main" val="2318154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16</a:t>
            </a:fld>
            <a:endParaRPr lang="en-AU"/>
          </a:p>
        </p:txBody>
      </p:sp>
    </p:spTree>
    <p:extLst>
      <p:ext uri="{BB962C8B-B14F-4D97-AF65-F5344CB8AC3E}">
        <p14:creationId xmlns:p14="http://schemas.microsoft.com/office/powerpoint/2010/main" val="4050160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17</a:t>
            </a:fld>
            <a:endParaRPr lang="en-AU"/>
          </a:p>
        </p:txBody>
      </p:sp>
    </p:spTree>
    <p:extLst>
      <p:ext uri="{BB962C8B-B14F-4D97-AF65-F5344CB8AC3E}">
        <p14:creationId xmlns:p14="http://schemas.microsoft.com/office/powerpoint/2010/main" val="4078092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4.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4.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R) Daily Edit">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1572219"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Daily Edit</a:t>
            </a:r>
          </a:p>
        </p:txBody>
      </p:sp>
      <p:sp>
        <p:nvSpPr>
          <p:cNvPr id="6" name="TextBox 5">
            <a:extLst>
              <a:ext uri="{FF2B5EF4-FFF2-40B4-BE49-F238E27FC236}">
                <a16:creationId xmlns:a16="http://schemas.microsoft.com/office/drawing/2014/main" id="{8BA40631-C083-AD47-B428-316584A39680}"/>
              </a:ext>
            </a:extLst>
          </p:cNvPr>
          <p:cNvSpPr txBox="1"/>
          <p:nvPr userDrawn="1"/>
        </p:nvSpPr>
        <p:spPr>
          <a:xfrm>
            <a:off x="1867437" y="208655"/>
            <a:ext cx="10004958" cy="515263"/>
          </a:xfrm>
          <a:prstGeom prst="rect">
            <a:avLst/>
          </a:prstGeom>
          <a:noFill/>
          <a:ln>
            <a:noFill/>
          </a:ln>
        </p:spPr>
        <p:txBody>
          <a:bodyPr wrap="square" rtlCol="0" anchor="ctr">
            <a:normAutofit/>
          </a:bodyPr>
          <a:lstStyle/>
          <a:p>
            <a:r>
              <a:rPr lang="en-US" sz="2400" b="1" i="0" dirty="0">
                <a:solidFill>
                  <a:srgbClr val="2E546D"/>
                </a:solidFill>
                <a:latin typeface="Century Gothic" panose="020B0502020202020204" pitchFamily="34" charset="0"/>
                <a:cs typeface="Futura Medium" panose="020B0602020204020303" pitchFamily="34" charset="-79"/>
              </a:rPr>
              <a:t>Sit down and begin this task immediately.</a:t>
            </a:r>
          </a:p>
        </p:txBody>
      </p:sp>
      <p:sp>
        <p:nvSpPr>
          <p:cNvPr id="7" name="Text Placeholder 6">
            <a:extLst>
              <a:ext uri="{FF2B5EF4-FFF2-40B4-BE49-F238E27FC236}">
                <a16:creationId xmlns:a16="http://schemas.microsoft.com/office/drawing/2014/main" id="{BF35187B-F1B6-6642-9304-A94B5E4C924F}"/>
              </a:ext>
            </a:extLst>
          </p:cNvPr>
          <p:cNvSpPr>
            <a:spLocks noGrp="1"/>
          </p:cNvSpPr>
          <p:nvPr>
            <p:ph type="body" sz="quarter" idx="10" hasCustomPrompt="1"/>
          </p:nvPr>
        </p:nvSpPr>
        <p:spPr>
          <a:xfrm>
            <a:off x="399245" y="780837"/>
            <a:ext cx="11359166" cy="111235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Explain what students need to do.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
        <p:nvSpPr>
          <p:cNvPr id="10" name="Text Placeholder 6">
            <a:extLst>
              <a:ext uri="{FF2B5EF4-FFF2-40B4-BE49-F238E27FC236}">
                <a16:creationId xmlns:a16="http://schemas.microsoft.com/office/drawing/2014/main" id="{93AE7A03-206B-7848-A477-7A841FF720DA}"/>
              </a:ext>
            </a:extLst>
          </p:cNvPr>
          <p:cNvSpPr>
            <a:spLocks noGrp="1"/>
          </p:cNvSpPr>
          <p:nvPr>
            <p:ph type="body" sz="quarter" idx="11" hasCustomPrompt="1"/>
          </p:nvPr>
        </p:nvSpPr>
        <p:spPr>
          <a:xfrm>
            <a:off x="399245" y="2066578"/>
            <a:ext cx="11359166" cy="438573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Enter in your task</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671043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R) Apply">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19714"/>
            <a:ext cx="1533525" cy="352426"/>
          </a:xfrm>
          <a:prstGeom prst="rect">
            <a:avLst/>
          </a:prstGeom>
          <a:solidFill>
            <a:srgbClr val="2E546D"/>
          </a:solidFill>
        </p:spPr>
        <p:txBody>
          <a:bodyPr wrap="square" rtlCol="0" anchor="ctr">
            <a:noAutofit/>
          </a:bodyPr>
          <a:lstStyle/>
          <a:p>
            <a:pPr algn="l"/>
            <a:r>
              <a:rPr lang="en-US" sz="1600" b="1" i="0" dirty="0">
                <a:solidFill>
                  <a:srgbClr val="FBCA58"/>
                </a:solidFill>
                <a:latin typeface="Century Gothic" panose="020B0502020202020204" pitchFamily="34" charset="0"/>
                <a:cs typeface="Futura Medium" panose="020B0602020204020303" pitchFamily="34" charset="-79"/>
              </a:rPr>
              <a:t>Apply</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5599"/>
            <a:ext cx="8954305" cy="1985962"/>
          </a:xfrm>
          <a:prstGeom prst="rect">
            <a:avLst/>
          </a:prstGeo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Quickly check that all students can still complete the previous steps learnt.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3028238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R)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1779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EI)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43" name="TextBox 42">
            <a:extLst>
              <a:ext uri="{FF2B5EF4-FFF2-40B4-BE49-F238E27FC236}">
                <a16:creationId xmlns:a16="http://schemas.microsoft.com/office/drawing/2014/main" id="{5CFC19F9-C449-6E4C-AC32-E587C71AC83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dirty="0"/>
              <a:t>Link previous learning, or a universal experience, to the topic being studied taught.  For example, key concepts already learnt in this unit, or something we all do in our lives that will connect to the learning.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a:p>
            <a:pPr lvl="0"/>
            <a:endParaRPr lang="en-US" dirty="0"/>
          </a:p>
        </p:txBody>
      </p:sp>
    </p:spTree>
    <p:extLst>
      <p:ext uri="{BB962C8B-B14F-4D97-AF65-F5344CB8AC3E}">
        <p14:creationId xmlns:p14="http://schemas.microsoft.com/office/powerpoint/2010/main" val="2220285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Title Slide">
    <p:bg>
      <p:bgPr>
        <a:solidFill>
          <a:schemeClr val="bg1"/>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sp>
        <p:nvSpPr>
          <p:cNvPr id="3" name="Text Placeholder 2">
            <a:extLst>
              <a:ext uri="{FF2B5EF4-FFF2-40B4-BE49-F238E27FC236}">
                <a16:creationId xmlns:a16="http://schemas.microsoft.com/office/drawing/2014/main" id="{35918694-72DD-404C-BFE2-AE8FDFB6A47D}"/>
              </a:ext>
            </a:extLst>
          </p:cNvPr>
          <p:cNvSpPr>
            <a:spLocks noGrp="1"/>
          </p:cNvSpPr>
          <p:nvPr>
            <p:ph type="body" sz="quarter" idx="11" hasCustomPrompt="1"/>
          </p:nvPr>
        </p:nvSpPr>
        <p:spPr>
          <a:xfrm>
            <a:off x="295219" y="1019162"/>
            <a:ext cx="2630862" cy="538162"/>
          </a:xfrm>
          <a:prstGeom prst="rect">
            <a:avLst/>
          </a:prstGeom>
          <a:solidFill>
            <a:srgbClr val="2E546D"/>
          </a:solidFill>
        </p:spPr>
        <p:txBody>
          <a:bodyPr/>
          <a:lstStyle>
            <a:lvl1pPr marL="0" indent="0">
              <a:buNone/>
              <a:defRPr sz="3200" b="0"/>
            </a:lvl1pPr>
          </a:lstStyle>
          <a:p>
            <a:r>
              <a:rPr lang="en-US" sz="2800" b="1" i="0" dirty="0">
                <a:solidFill>
                  <a:srgbClr val="FBCA58"/>
                </a:solidFill>
                <a:latin typeface="Century Gothic" panose="020B0502020202020204" pitchFamily="34" charset="0"/>
                <a:cs typeface="Futura Medium" panose="020B0602020204020303" pitchFamily="34" charset="-79"/>
              </a:rPr>
              <a:t>Learning Goal</a:t>
            </a:r>
          </a:p>
        </p:txBody>
      </p:sp>
    </p:spTree>
    <p:extLst>
      <p:ext uri="{BB962C8B-B14F-4D97-AF65-F5344CB8AC3E}">
        <p14:creationId xmlns:p14="http://schemas.microsoft.com/office/powerpoint/2010/main" val="23702189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Content Slid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dirty="0"/>
              <a:t>Explain to the students why the learning of this content is important. </a:t>
            </a:r>
          </a:p>
          <a:p>
            <a:pPr lvl="0"/>
            <a:endParaRPr lang="en-US" dirty="0"/>
          </a:p>
          <a:p>
            <a:pPr lvl="0"/>
            <a:r>
              <a:rPr lang="en-US" dirty="0"/>
              <a:t>Click to add text. Delete textbox if unneeded. </a:t>
            </a:r>
          </a:p>
        </p:txBody>
      </p:sp>
      <p:sp>
        <p:nvSpPr>
          <p:cNvPr id="5" name="Text Placeholder 4">
            <a:extLst>
              <a:ext uri="{FF2B5EF4-FFF2-40B4-BE49-F238E27FC236}">
                <a16:creationId xmlns:a16="http://schemas.microsoft.com/office/drawing/2014/main" id="{26005884-EA56-4A5F-8C82-1956C2ADF2F8}"/>
              </a:ext>
            </a:extLst>
          </p:cNvPr>
          <p:cNvSpPr>
            <a:spLocks noGrp="1"/>
          </p:cNvSpPr>
          <p:nvPr>
            <p:ph type="body" sz="quarter" idx="17" hasCustomPrompt="1"/>
          </p:nvPr>
        </p:nvSpPr>
        <p:spPr>
          <a:xfrm>
            <a:off x="295275" y="595269"/>
            <a:ext cx="3779478" cy="319722"/>
          </a:xfrm>
          <a:prstGeom prst="rect">
            <a:avLst/>
          </a:prstGeom>
          <a:solidFill>
            <a:srgbClr val="FBCA58"/>
          </a:solidFill>
        </p:spPr>
        <p:txBody>
          <a:bodyPr/>
          <a:lstStyle>
            <a:lvl1pPr marL="0" indent="0">
              <a:buNone/>
              <a:defRPr sz="1600" b="1">
                <a:solidFill>
                  <a:srgbClr val="2E546D"/>
                </a:solidFill>
                <a:latin typeface="+mj-lt"/>
              </a:defRPr>
            </a:lvl1pPr>
            <a:lvl2pPr>
              <a:defRPr sz="1800"/>
            </a:lvl2pPr>
            <a:lvl3pPr>
              <a:defRPr sz="1600"/>
            </a:lvl3pPr>
            <a:lvl4pPr>
              <a:defRPr sz="1400"/>
            </a:lvl4pPr>
            <a:lvl5pPr>
              <a:defRPr sz="1400"/>
            </a:lvl5pPr>
          </a:lstStyle>
          <a:p>
            <a:pPr lvl="0"/>
            <a:r>
              <a:rPr lang="en-US" dirty="0"/>
              <a:t>Type Subheading here</a:t>
            </a:r>
          </a:p>
        </p:txBody>
      </p:sp>
    </p:spTree>
    <p:extLst>
      <p:ext uri="{BB962C8B-B14F-4D97-AF65-F5344CB8AC3E}">
        <p14:creationId xmlns:p14="http://schemas.microsoft.com/office/powerpoint/2010/main" val="34852791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36460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 Now">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1572219"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Do Now</a:t>
            </a:r>
          </a:p>
        </p:txBody>
      </p:sp>
      <p:sp>
        <p:nvSpPr>
          <p:cNvPr id="6" name="TextBox 5">
            <a:extLst>
              <a:ext uri="{FF2B5EF4-FFF2-40B4-BE49-F238E27FC236}">
                <a16:creationId xmlns:a16="http://schemas.microsoft.com/office/drawing/2014/main" id="{8BA40631-C083-AD47-B428-316584A39680}"/>
              </a:ext>
            </a:extLst>
          </p:cNvPr>
          <p:cNvSpPr txBox="1"/>
          <p:nvPr userDrawn="1"/>
        </p:nvSpPr>
        <p:spPr>
          <a:xfrm>
            <a:off x="1867437" y="224237"/>
            <a:ext cx="10004958" cy="499682"/>
          </a:xfrm>
          <a:prstGeom prst="rect">
            <a:avLst/>
          </a:prstGeom>
          <a:solidFill>
            <a:schemeClr val="bg1"/>
          </a:solidFill>
          <a:ln>
            <a:noFill/>
          </a:ln>
        </p:spPr>
        <p:txBody>
          <a:bodyPr wrap="square" rtlCol="0" anchor="ctr">
            <a:normAutofit/>
          </a:bodyPr>
          <a:lstStyle/>
          <a:p>
            <a:r>
              <a:rPr lang="en-US" sz="2400" b="1" i="0" dirty="0">
                <a:solidFill>
                  <a:srgbClr val="23566C"/>
                </a:solidFill>
                <a:latin typeface="Century Gothic" panose="020B0502020202020204" pitchFamily="34" charset="0"/>
                <a:cs typeface="Futura Medium" panose="020B0602020204020303" pitchFamily="34" charset="-79"/>
              </a:rPr>
              <a:t>Sit down and begin this task immediately.</a:t>
            </a:r>
          </a:p>
        </p:txBody>
      </p:sp>
      <p:sp>
        <p:nvSpPr>
          <p:cNvPr id="7" name="Text Placeholder 6">
            <a:extLst>
              <a:ext uri="{FF2B5EF4-FFF2-40B4-BE49-F238E27FC236}">
                <a16:creationId xmlns:a16="http://schemas.microsoft.com/office/drawing/2014/main" id="{BF35187B-F1B6-6642-9304-A94B5E4C924F}"/>
              </a:ext>
            </a:extLst>
          </p:cNvPr>
          <p:cNvSpPr>
            <a:spLocks noGrp="1"/>
          </p:cNvSpPr>
          <p:nvPr>
            <p:ph type="body" sz="quarter" idx="10" hasCustomPrompt="1"/>
          </p:nvPr>
        </p:nvSpPr>
        <p:spPr>
          <a:xfrm>
            <a:off x="399245" y="780837"/>
            <a:ext cx="11359166" cy="111235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Explain what students need to do.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
        <p:nvSpPr>
          <p:cNvPr id="10" name="Text Placeholder 6">
            <a:extLst>
              <a:ext uri="{FF2B5EF4-FFF2-40B4-BE49-F238E27FC236}">
                <a16:creationId xmlns:a16="http://schemas.microsoft.com/office/drawing/2014/main" id="{93AE7A03-206B-7848-A477-7A841FF720DA}"/>
              </a:ext>
            </a:extLst>
          </p:cNvPr>
          <p:cNvSpPr>
            <a:spLocks noGrp="1"/>
          </p:cNvSpPr>
          <p:nvPr>
            <p:ph type="body" sz="quarter" idx="11" hasCustomPrompt="1"/>
          </p:nvPr>
        </p:nvSpPr>
        <p:spPr>
          <a:xfrm>
            <a:off x="399245" y="2066578"/>
            <a:ext cx="11359166" cy="438573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Enter in your task</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4092731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I) Learning Goal Setup">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11383"/>
            <a:ext cx="2364855" cy="538446"/>
          </a:xfrm>
          <a:prstGeom prst="rect">
            <a:avLst/>
          </a:prstGeom>
          <a:solidFill>
            <a:srgbClr val="2E546D"/>
          </a:solidFill>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Learning Goal</a:t>
            </a:r>
          </a:p>
        </p:txBody>
      </p:sp>
      <p:sp>
        <p:nvSpPr>
          <p:cNvPr id="9" name="TextBox 8">
            <a:extLst>
              <a:ext uri="{FF2B5EF4-FFF2-40B4-BE49-F238E27FC236}">
                <a16:creationId xmlns:a16="http://schemas.microsoft.com/office/drawing/2014/main" id="{DF9C2B4A-0943-CC42-BE38-4F715F7CAA2B}"/>
              </a:ext>
            </a:extLst>
          </p:cNvPr>
          <p:cNvSpPr txBox="1"/>
          <p:nvPr userDrawn="1"/>
        </p:nvSpPr>
        <p:spPr>
          <a:xfrm>
            <a:off x="517951" y="4565193"/>
            <a:ext cx="2734700" cy="1947917"/>
          </a:xfrm>
          <a:prstGeom prst="rect">
            <a:avLst/>
          </a:prstGeom>
          <a:noFill/>
        </p:spPr>
        <p:txBody>
          <a:bodyPr wrap="square" tIns="180000" rtlCol="0" anchor="t">
            <a:normAutofit/>
          </a:bodyPr>
          <a:lstStyle/>
          <a:p>
            <a:r>
              <a:rPr lang="en-US" sz="3600" b="1" i="0" dirty="0">
                <a:solidFill>
                  <a:srgbClr val="2E546D"/>
                </a:solidFill>
                <a:latin typeface="Calibri" panose="020F0502020204030204" pitchFamily="34" charset="0"/>
                <a:cs typeface="Calibri" panose="020F0502020204030204" pitchFamily="34" charset="0"/>
              </a:rPr>
              <a:t>Think </a:t>
            </a:r>
          </a:p>
          <a:p>
            <a:r>
              <a:rPr lang="en-US" sz="3600" b="1" i="0" dirty="0">
                <a:solidFill>
                  <a:srgbClr val="2E546D"/>
                </a:solidFill>
                <a:latin typeface="Calibri" panose="020F0502020204030204" pitchFamily="34" charset="0"/>
                <a:cs typeface="Calibri" panose="020F0502020204030204" pitchFamily="34" charset="0"/>
              </a:rPr>
              <a:t>Pair</a:t>
            </a:r>
          </a:p>
          <a:p>
            <a:r>
              <a:rPr lang="en-US" sz="3600" b="1" i="0" dirty="0">
                <a:solidFill>
                  <a:srgbClr val="2E546D"/>
                </a:solidFill>
                <a:latin typeface="Calibri" panose="020F0502020204030204" pitchFamily="34" charset="0"/>
                <a:cs typeface="Calibri" panose="020F0502020204030204" pitchFamily="34" charset="0"/>
              </a:rPr>
              <a:t>Share</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252651" y="475428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2503526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earning Goal Simple">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11383"/>
            <a:ext cx="2364855" cy="538446"/>
          </a:xfrm>
          <a:prstGeom prst="rect">
            <a:avLst/>
          </a:prstGeom>
          <a:solidFill>
            <a:srgbClr val="2E546D"/>
          </a:solidFill>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spTree>
    <p:extLst>
      <p:ext uri="{BB962C8B-B14F-4D97-AF65-F5344CB8AC3E}">
        <p14:creationId xmlns:p14="http://schemas.microsoft.com/office/powerpoint/2010/main" val="40040971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I)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dirty="0">
                <a:solidFill>
                  <a:srgbClr val="23566C"/>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2E546D"/>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814451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R) Daily Edit 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D253E48-F01A-C040-9F45-1F9C5FDF10AA}"/>
              </a:ext>
            </a:extLst>
          </p:cNvPr>
          <p:cNvSpPr/>
          <p:nvPr userDrawn="1"/>
        </p:nvSpPr>
        <p:spPr>
          <a:xfrm>
            <a:off x="295219" y="1549400"/>
            <a:ext cx="11578126" cy="2929609"/>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b="1" i="0" dirty="0">
                <a:latin typeface="Century Gothic" panose="020B0502020202020204" pitchFamily="34" charset="0"/>
              </a:rPr>
              <a:t>SRC Core</a:t>
            </a:r>
            <a:r>
              <a:rPr lang="en-US" sz="7200" b="1" i="0" baseline="0" dirty="0">
                <a:latin typeface="Century Gothic" panose="020B0502020202020204" pitchFamily="34" charset="0"/>
              </a:rPr>
              <a:t> Standards</a:t>
            </a:r>
            <a:endParaRPr lang="en-US" sz="7200" b="1" i="0" dirty="0">
              <a:latin typeface="Century Gothic" panose="020B0502020202020204" pitchFamily="34" charset="0"/>
            </a:endParaRPr>
          </a:p>
        </p:txBody>
      </p:sp>
      <p:sp>
        <p:nvSpPr>
          <p:cNvPr id="5" name="TextBox 4">
            <a:extLst>
              <a:ext uri="{FF2B5EF4-FFF2-40B4-BE49-F238E27FC236}">
                <a16:creationId xmlns:a16="http://schemas.microsoft.com/office/drawing/2014/main" id="{3BD815F0-1745-0C4E-A5DC-70E741C78081}"/>
              </a:ext>
            </a:extLst>
          </p:cNvPr>
          <p:cNvSpPr txBox="1"/>
          <p:nvPr userDrawn="1"/>
        </p:nvSpPr>
        <p:spPr>
          <a:xfrm>
            <a:off x="295218" y="1011383"/>
            <a:ext cx="2106787" cy="538446"/>
          </a:xfrm>
          <a:prstGeom prst="rect">
            <a:avLst/>
          </a:prstGeom>
          <a:solidFill>
            <a:srgbClr val="2E546D"/>
          </a:solidFill>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Daily Review</a:t>
            </a:r>
          </a:p>
        </p:txBody>
      </p:sp>
    </p:spTree>
    <p:extLst>
      <p:ext uri="{BB962C8B-B14F-4D97-AF65-F5344CB8AC3E}">
        <p14:creationId xmlns:p14="http://schemas.microsoft.com/office/powerpoint/2010/main" val="8277499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I)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dirty="0">
                <a:solidFill>
                  <a:srgbClr val="2F556E"/>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212365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EI)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F556E"/>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FBCA58"/>
          </a:solidFill>
          <a:ln>
            <a:noFill/>
          </a:ln>
        </p:spPr>
        <p:txBody>
          <a:bodyPr wrap="square" rtlCol="0" anchor="ctr">
            <a:normAutofit/>
          </a:bodyPr>
          <a:lstStyle/>
          <a:p>
            <a:r>
              <a:rPr lang="en-US" sz="2400" b="1" i="0" dirty="0">
                <a:solidFill>
                  <a:srgbClr val="2F556E"/>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F556E"/>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19054138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I)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43" name="TextBox 42">
            <a:extLst>
              <a:ext uri="{FF2B5EF4-FFF2-40B4-BE49-F238E27FC236}">
                <a16:creationId xmlns:a16="http://schemas.microsoft.com/office/drawing/2014/main" id="{5CFC19F9-C449-6E4C-AC32-E587C71AC83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dirty="0"/>
              <a:t>Link previous learning, or a universal experience, to the topic being studied taught.  For example, key concepts already learnt in this unit, or something we all do in our lives that will connect to the learning.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a:p>
            <a:pPr lvl="0"/>
            <a:endParaRPr lang="en-US" dirty="0"/>
          </a:p>
        </p:txBody>
      </p:sp>
    </p:spTree>
    <p:extLst>
      <p:ext uri="{BB962C8B-B14F-4D97-AF65-F5344CB8AC3E}">
        <p14:creationId xmlns:p14="http://schemas.microsoft.com/office/powerpoint/2010/main" val="34819495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EI) Content Development">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93932381-72B7-B349-BBA8-6AFEB84E18A9}"/>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F989A473-568F-E948-8378-63869348316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Content Development</a:t>
            </a:r>
          </a:p>
        </p:txBody>
      </p:sp>
      <p:sp>
        <p:nvSpPr>
          <p:cNvPr id="3" name="Text Placeholder 2">
            <a:extLst>
              <a:ext uri="{FF2B5EF4-FFF2-40B4-BE49-F238E27FC236}">
                <a16:creationId xmlns:a16="http://schemas.microsoft.com/office/drawing/2014/main" id="{67489761-345C-4546-B69F-7F767EEB19E6}"/>
              </a:ext>
            </a:extLst>
          </p:cNvPr>
          <p:cNvSpPr>
            <a:spLocks noGrp="1"/>
          </p:cNvSpPr>
          <p:nvPr>
            <p:ph type="body" sz="quarter" idx="15" hasCustomPrompt="1"/>
          </p:nvPr>
        </p:nvSpPr>
        <p:spPr>
          <a:xfrm>
            <a:off x="397668" y="965946"/>
            <a:ext cx="9077325" cy="1885950"/>
          </a:xfrm>
          <a:prstGeom prst="rect">
            <a:avLst/>
          </a:prstGeom>
        </p:spPr>
        <p:txBody>
          <a:bodyPr/>
          <a:lstStyle>
            <a:lvl1pPr marL="0" indent="0">
              <a:buNone/>
              <a:defRPr sz="2800" b="1" i="0">
                <a:latin typeface="Century Gothic" panose="020B0502020202020204" pitchFamily="34" charset="0"/>
              </a:defRPr>
            </a:lvl1pPr>
          </a:lstStyle>
          <a:p>
            <a:pPr lvl="0"/>
            <a:r>
              <a:rPr lang="en-US" dirty="0"/>
              <a:t>The teacher explains the concepts and steps that lead to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34894422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EI) Skill Development with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id="{AA64D5DD-9491-7244-8D83-7F535F058A54}"/>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9" name="TextBox 8">
            <a:extLst>
              <a:ext uri="{FF2B5EF4-FFF2-40B4-BE49-F238E27FC236}">
                <a16:creationId xmlns:a16="http://schemas.microsoft.com/office/drawing/2014/main" id="{FEC8520F-CB36-4A45-A44F-F23C38DF4554}"/>
              </a:ext>
            </a:extLst>
          </p:cNvPr>
          <p:cNvSpPr txBox="1"/>
          <p:nvPr userDrawn="1"/>
        </p:nvSpPr>
        <p:spPr>
          <a:xfrm>
            <a:off x="295275" y="590550"/>
            <a:ext cx="4199996" cy="352425"/>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Skill Development with Guided Practice</a:t>
            </a:r>
          </a:p>
        </p:txBody>
      </p:sp>
      <p:sp>
        <p:nvSpPr>
          <p:cNvPr id="10" name="Text Placeholder 2">
            <a:extLst>
              <a:ext uri="{FF2B5EF4-FFF2-40B4-BE49-F238E27FC236}">
                <a16:creationId xmlns:a16="http://schemas.microsoft.com/office/drawing/2014/main" id="{CF0F374D-B3C3-694C-9E4C-49E7305FA052}"/>
              </a:ext>
            </a:extLst>
          </p:cNvPr>
          <p:cNvSpPr>
            <a:spLocks noGrp="1"/>
          </p:cNvSpPr>
          <p:nvPr>
            <p:ph type="body" sz="quarter" idx="15" hasCustomPrompt="1"/>
          </p:nvPr>
        </p:nvSpPr>
        <p:spPr>
          <a:xfrm>
            <a:off x="397668" y="1067135"/>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Go through the steps one by one that will guide the students to the learning goal. Ensure the students are involved so that you can check for understanding.</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1780312292"/>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I) Lesson Closure">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id="{FCE3226E-4E89-B94B-8392-37AA41A2503C}"/>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11" name="TextBox 10">
            <a:extLst>
              <a:ext uri="{FF2B5EF4-FFF2-40B4-BE49-F238E27FC236}">
                <a16:creationId xmlns:a16="http://schemas.microsoft.com/office/drawing/2014/main" id="{CFD1FBC2-8B0A-054F-BD50-5A1E77153844}"/>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Lesson Closure</a:t>
            </a:r>
          </a:p>
        </p:txBody>
      </p:sp>
      <p:sp>
        <p:nvSpPr>
          <p:cNvPr id="12" name="Text Placeholder 2">
            <a:extLst>
              <a:ext uri="{FF2B5EF4-FFF2-40B4-BE49-F238E27FC236}">
                <a16:creationId xmlns:a16="http://schemas.microsoft.com/office/drawing/2014/main" id="{9ABE9B17-B75E-C845-8C05-25DEB214B5BE}"/>
              </a:ext>
            </a:extLst>
          </p:cNvPr>
          <p:cNvSpPr>
            <a:spLocks noGrp="1"/>
          </p:cNvSpPr>
          <p:nvPr>
            <p:ph type="body" sz="quarter" idx="15" hasCustomPrompt="1"/>
          </p:nvPr>
        </p:nvSpPr>
        <p:spPr>
          <a:xfrm>
            <a:off x="397668" y="999954"/>
            <a:ext cx="9077325" cy="2314576"/>
          </a:xfrm>
          <a:prstGeom prst="rect">
            <a:avLst/>
          </a:prstGeom>
        </p:spPr>
        <p:txBody>
          <a:bodyPr/>
          <a:lstStyle>
            <a:lvl1pPr marL="0" indent="0">
              <a:buNone/>
              <a:defRPr sz="2800" b="1" i="0">
                <a:latin typeface="Century Gothic" panose="020B0502020202020204" pitchFamily="34" charset="0"/>
              </a:defRPr>
            </a:lvl1pPr>
          </a:lstStyle>
          <a:p>
            <a:pPr lvl="0"/>
            <a:r>
              <a:rPr lang="en-US" dirty="0"/>
              <a:t>Have students answer questions, explain a concept, complete an equation, </a:t>
            </a:r>
            <a:r>
              <a:rPr lang="en-US" dirty="0" err="1"/>
              <a:t>etc</a:t>
            </a:r>
            <a:r>
              <a:rPr lang="en-US" dirty="0"/>
              <a:t> to show they have reached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3772040135"/>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EI) Relevanc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199EBB26-204F-A049-A589-CBB9A02C05F4}"/>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Relevance</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dirty="0"/>
              <a:t>Explain to the students why the learning of this content is important.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274904949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EI) Learning Goal Complet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9" y="1053881"/>
            <a:ext cx="2350999" cy="495947"/>
          </a:xfrm>
          <a:prstGeom prst="rect">
            <a:avLst/>
          </a:prstGeom>
          <a:solidFill>
            <a:srgbClr val="2E546D"/>
          </a:solidFill>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065316" y="473523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36172997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EI) Independant Practice">
    <p:spTree>
      <p:nvGrpSpPr>
        <p:cNvPr id="1" name=""/>
        <p:cNvGrpSpPr/>
        <p:nvPr/>
      </p:nvGrpSpPr>
      <p:grpSpPr>
        <a:xfrm>
          <a:off x="0" y="0"/>
          <a:ext cx="0" cy="0"/>
          <a:chOff x="0" y="0"/>
          <a:chExt cx="0" cy="0"/>
        </a:xfrm>
      </p:grpSpPr>
      <p:sp>
        <p:nvSpPr>
          <p:cNvPr id="6" name="Text Placeholder 37">
            <a:extLst>
              <a:ext uri="{FF2B5EF4-FFF2-40B4-BE49-F238E27FC236}">
                <a16:creationId xmlns:a16="http://schemas.microsoft.com/office/drawing/2014/main" id="{BA5CBAB5-B25F-4B4C-804A-AD021B9010E4}"/>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7" name="TextBox 6">
            <a:extLst>
              <a:ext uri="{FF2B5EF4-FFF2-40B4-BE49-F238E27FC236}">
                <a16:creationId xmlns:a16="http://schemas.microsoft.com/office/drawing/2014/main" id="{B7D226EA-4EBE-2F4F-B4B3-8C66D44A3FDC}"/>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Independent Practice</a:t>
            </a:r>
          </a:p>
        </p:txBody>
      </p:sp>
      <p:sp>
        <p:nvSpPr>
          <p:cNvPr id="10" name="Text Placeholder 2">
            <a:extLst>
              <a:ext uri="{FF2B5EF4-FFF2-40B4-BE49-F238E27FC236}">
                <a16:creationId xmlns:a16="http://schemas.microsoft.com/office/drawing/2014/main" id="{2F2AA107-37A0-6640-94E6-ADA5A39A9FA3}"/>
              </a:ext>
            </a:extLst>
          </p:cNvPr>
          <p:cNvSpPr>
            <a:spLocks noGrp="1"/>
          </p:cNvSpPr>
          <p:nvPr>
            <p:ph type="body" sz="quarter" idx="15" hasCustomPrompt="1"/>
          </p:nvPr>
        </p:nvSpPr>
        <p:spPr>
          <a:xfrm>
            <a:off x="397668" y="1002771"/>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Once the students have reached the learning goal create activities that have them practice the exact skill that has just been taught. This section can be differentiated.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428818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R)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dirty="0">
                <a:solidFill>
                  <a:srgbClr val="2E546D"/>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1722087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R)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dirty="0">
                <a:solidFill>
                  <a:srgbClr val="2E546D"/>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174220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R)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71437"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FBCA58"/>
          </a:solidFill>
          <a:ln>
            <a:noFill/>
          </a:ln>
        </p:spPr>
        <p:txBody>
          <a:bodyPr wrap="square" rtlCol="0" anchor="ctr">
            <a:normAutofit/>
          </a:bodyPr>
          <a:lstStyle/>
          <a:p>
            <a:r>
              <a:rPr lang="en-US" sz="2400" b="1" i="0" dirty="0">
                <a:solidFill>
                  <a:srgbClr val="2E546D"/>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34597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R)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9" y="208656"/>
            <a:ext cx="1347844"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723918"/>
            <a:ext cx="11577177" cy="1204895"/>
          </a:xfrm>
          <a:prstGeom prst="rect">
            <a:avLst/>
          </a:prstGeom>
          <a:solidFill>
            <a:srgbClr val="2E546D"/>
          </a:solidFill>
          <a:ln>
            <a:noFill/>
          </a:ln>
        </p:spPr>
        <p:txBody>
          <a:bodyPr wrap="square" rtlCol="0" anchor="ctr">
            <a:normAutofit/>
          </a:bodyPr>
          <a:lstStyle/>
          <a:p>
            <a:pPr marL="0" indent="0">
              <a:tabLst>
                <a:tab pos="3597275" algn="l"/>
              </a:tabLst>
            </a:pPr>
            <a:r>
              <a:rPr lang="en-US" sz="6000" b="1" i="0" dirty="0">
                <a:solidFill>
                  <a:schemeClr val="bg1"/>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2649248"/>
          </a:xfrm>
          <a:prstGeom prst="rect">
            <a:avLst/>
          </a:prstGeom>
          <a:noFill/>
        </p:spPr>
        <p:txBody>
          <a:bodyPr tIns="144000" bIns="0" anchor="ctr"/>
          <a:lstStyle>
            <a:lvl1pPr marL="0" indent="0" algn="ctr">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Break it into pieces</a:t>
            </a:r>
          </a:p>
        </p:txBody>
      </p:sp>
    </p:spTree>
    <p:extLst>
      <p:ext uri="{BB962C8B-B14F-4D97-AF65-F5344CB8AC3E}">
        <p14:creationId xmlns:p14="http://schemas.microsoft.com/office/powerpoint/2010/main" val="3740704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R) Hyper-speed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6" y="205651"/>
            <a:ext cx="2819400" cy="423863"/>
          </a:xfrm>
          <a:prstGeom prst="rect">
            <a:avLst/>
          </a:prstGeom>
          <a:solidFill>
            <a:srgbClr val="2E546D"/>
          </a:solidFill>
        </p:spPr>
        <p:txBody>
          <a:bodyPr wrap="square" rtlCol="0" anchor="ctr">
            <a:noAutofit/>
          </a:bodyPr>
          <a:lstStyle/>
          <a:p>
            <a:pPr algn="l"/>
            <a:r>
              <a:rPr lang="en-US" sz="2000" b="1" i="0" dirty="0">
                <a:solidFill>
                  <a:srgbClr val="FBCA58"/>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rgbClr val="A14986"/>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solidFill>
                <a:srgbClr val="A14986"/>
              </a:solidFill>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63638" y="629514"/>
            <a:ext cx="5466107"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dirty="0"/>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dirty="0"/>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63638" y="1772516"/>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dirty="0"/>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dirty="0"/>
              <a:t>2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63638" y="2915518"/>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dirty="0"/>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dirty="0"/>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63638" y="4058520"/>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dirty="0"/>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dirty="0"/>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63638" y="5201522"/>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dirty="0"/>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dirty="0"/>
              <a:t>5 Answer</a:t>
            </a:r>
          </a:p>
        </p:txBody>
      </p:sp>
    </p:spTree>
    <p:extLst>
      <p:ext uri="{BB962C8B-B14F-4D97-AF65-F5344CB8AC3E}">
        <p14:creationId xmlns:p14="http://schemas.microsoft.com/office/powerpoint/2010/main" val="1221096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12" grpId="0" build="p">
        <p:tmplLst>
          <p:tmpl lvl="1">
            <p:tnLst>
              <p:par>
                <p:cTn presetID="1"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childTnLst>
                </p:cTn>
              </p:par>
            </p:tnLst>
          </p:tmpl>
        </p:tmplLst>
      </p:bldP>
      <p:bldP spid="13" grpId="0" build="p">
        <p:tmplLst>
          <p:tmpl lvl="1">
            <p:tnLst>
              <p:par>
                <p:cTn presetID="1"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childTnLst>
                </p:cTn>
              </p:par>
            </p:tnLst>
          </p:tmpl>
        </p:tmplLst>
      </p:bldP>
      <p:bldP spid="14" grpId="0" build="p">
        <p:tmplLst>
          <p:tmpl lvl="1">
            <p:tnLst>
              <p:par>
                <p:cTn presetID="1" presetClass="entr" presetSubtype="0" fill="hold" nodeType="clickEffect">
                  <p:stCondLst>
                    <p:cond delay="0"/>
                  </p:stCondLst>
                  <p:childTnLst>
                    <p:set>
                      <p:cBhvr>
                        <p:cTn dur="1" fill="hold">
                          <p:stCondLst>
                            <p:cond delay="0"/>
                          </p:stCondLst>
                        </p:cTn>
                        <p:tgtEl>
                          <p:spTgt spid="14"/>
                        </p:tgtEl>
                        <p:attrNameLst>
                          <p:attrName>style.visibility</p:attrName>
                        </p:attrNameLst>
                      </p:cBhvr>
                      <p:to>
                        <p:strVal val="visible"/>
                      </p:to>
                    </p:set>
                  </p:childTnLst>
                </p:cTn>
              </p:par>
            </p:tnLst>
          </p:tmpl>
        </p:tmplLst>
      </p:bldP>
      <p:bldP spid="15" grpId="0" build="p">
        <p:tmplLst>
          <p:tmpl lvl="1">
            <p:tnLst>
              <p:par>
                <p:cTn presetID="1"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childTnLst>
                </p:cTn>
              </p:par>
            </p:tnLst>
          </p:tmpl>
        </p:tmplLst>
      </p:bldP>
      <p:bldP spid="16" grpId="0" build="p">
        <p:tmplLst>
          <p:tmpl lvl="1">
            <p:tnLst>
              <p:par>
                <p:cTn presetID="1" presetClass="entr" presetSubtype="0" fill="hold" nodeType="clickEffect">
                  <p:stCondLst>
                    <p:cond delay="0"/>
                  </p:stCondLst>
                  <p:childTnLst>
                    <p:set>
                      <p:cBhvr>
                        <p:cTn dur="1" fill="hold">
                          <p:stCondLst>
                            <p:cond delay="0"/>
                          </p:stCondLst>
                        </p:cTn>
                        <p:tgtEl>
                          <p:spTgt spid="16"/>
                        </p:tgtEl>
                        <p:attrNameLst>
                          <p:attrName>style.visibility</p:attrName>
                        </p:attrNameLst>
                      </p:cBhvr>
                      <p:to>
                        <p:strVal val="visible"/>
                      </p:to>
                    </p:set>
                  </p:childTnLst>
                </p:cTn>
              </p:par>
            </p:tnLst>
          </p:tmpl>
        </p:tmplLst>
      </p:bldP>
      <p:bldP spid="17" grpId="0" build="p">
        <p:tmplLst>
          <p:tmpl lvl="1">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cTn>
              </p:par>
            </p:tnLst>
          </p:tmpl>
        </p:tmplLst>
      </p:bldP>
      <p:bldP spid="18" grpId="0" build="p">
        <p:tmplLst>
          <p:tmpl lvl="1">
            <p:tnLst>
              <p:par>
                <p:cTn presetID="1" presetClass="entr" presetSubtype="0" fill="hold" nodeType="clickEffect">
                  <p:stCondLst>
                    <p:cond delay="0"/>
                  </p:stCondLst>
                  <p:childTnLst>
                    <p:set>
                      <p:cBhvr>
                        <p:cTn dur="1" fill="hold">
                          <p:stCondLst>
                            <p:cond delay="0"/>
                          </p:stCondLst>
                        </p:cTn>
                        <p:tgtEl>
                          <p:spTgt spid="18"/>
                        </p:tgtEl>
                        <p:attrNameLst>
                          <p:attrName>style.visibility</p:attrName>
                        </p:attrNameLst>
                      </p:cBhvr>
                      <p:to>
                        <p:strVal val="visible"/>
                      </p:to>
                    </p:set>
                  </p:childTnLst>
                </p:cTn>
              </p:par>
            </p:tnLst>
          </p:tmpl>
        </p:tmplLst>
      </p:bldP>
      <p:bldP spid="19" grpId="0" build="p">
        <p:tmplLst>
          <p:tmpl lvl="1">
            <p:tnLst>
              <p:par>
                <p:cTn presetID="1"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childTnLst>
                </p:cTn>
              </p:par>
            </p:tnLst>
          </p:tmpl>
        </p:tmplLst>
      </p:bldP>
      <p:bldP spid="20" grpId="0" build="p">
        <p:tmplLst>
          <p:tmpl lvl="1">
            <p:tnLst>
              <p:par>
                <p:cTn presetID="1" presetClass="entr" presetSubtype="0" fill="hold" nodeType="clickEffect">
                  <p:stCondLst>
                    <p:cond delay="0"/>
                  </p:stCondLst>
                  <p:childTnLst>
                    <p:set>
                      <p:cBhvr>
                        <p:cTn dur="1" fill="hold">
                          <p:stCondLst>
                            <p:cond delay="0"/>
                          </p:stCondLst>
                        </p:cTn>
                        <p:tgtEl>
                          <p:spTgt spid="20"/>
                        </p:tgtEl>
                        <p:attrNameLst>
                          <p:attrName>style.visibility</p:attrName>
                        </p:attrNameLst>
                      </p:cBhvr>
                      <p:to>
                        <p:strVal val="visible"/>
                      </p:to>
                    </p:set>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R) Recite">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06066"/>
            <a:ext cx="1533525" cy="352426"/>
          </a:xfrm>
          <a:prstGeom prst="rect">
            <a:avLst/>
          </a:prstGeom>
          <a:solidFill>
            <a:srgbClr val="2E546D"/>
          </a:solidFill>
        </p:spPr>
        <p:txBody>
          <a:bodyPr wrap="square" rtlCol="0" anchor="ctr">
            <a:noAutofit/>
          </a:bodyPr>
          <a:lstStyle/>
          <a:p>
            <a:pPr algn="l"/>
            <a:r>
              <a:rPr lang="en-US" sz="1600" b="1" i="0" dirty="0">
                <a:solidFill>
                  <a:srgbClr val="FBCA58"/>
                </a:solidFill>
                <a:latin typeface="Century Gothic" panose="020B0502020202020204" pitchFamily="34" charset="0"/>
                <a:cs typeface="Futura Medium" panose="020B0602020204020303" pitchFamily="34" charset="-79"/>
              </a:rPr>
              <a:t>Recite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58432"/>
            <a:ext cx="8954305" cy="191452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Go over the steps they already know from this unit, or from relevant prior knowledge.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10072881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R)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19714"/>
            <a:ext cx="1533525" cy="352426"/>
          </a:xfrm>
          <a:prstGeom prst="rect">
            <a:avLst/>
          </a:prstGeom>
          <a:solidFill>
            <a:srgbClr val="2E546D"/>
          </a:solidFill>
        </p:spPr>
        <p:txBody>
          <a:bodyPr wrap="square" rtlCol="0" anchor="ctr">
            <a:noAutofit/>
          </a:bodyPr>
          <a:lstStyle/>
          <a:p>
            <a:pPr algn="l"/>
            <a:r>
              <a:rPr lang="en-US" sz="1600" b="1" i="0" dirty="0">
                <a:solidFill>
                  <a:srgbClr val="FBCA58"/>
                </a:solidFill>
                <a:latin typeface="Century Gothic" panose="020B0502020202020204" pitchFamily="34" charset="0"/>
                <a:cs typeface="Futura Medium" panose="020B0602020204020303" pitchFamily="34" charset="-79"/>
              </a:rPr>
              <a:t>Recall</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4190"/>
            <a:ext cx="8954305" cy="1900238"/>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Practicing the steps they already know together. This should be guided practice.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1294523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image" Target="../media/image1.jpe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theme" Target="../theme/theme2.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ACB8789-C5D7-6249-9847-EB3816E191ED}"/>
              </a:ext>
            </a:extLst>
          </p:cNvPr>
          <p:cNvSpPr/>
          <p:nvPr userDrawn="1"/>
        </p:nvSpPr>
        <p:spPr>
          <a:xfrm>
            <a:off x="0" y="0"/>
            <a:ext cx="12192000" cy="6858000"/>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86F1C9-C15E-0448-B006-3ECFAB54CD2D}"/>
              </a:ext>
            </a:extLst>
          </p:cNvPr>
          <p:cNvSpPr/>
          <p:nvPr userDrawn="1"/>
        </p:nvSpPr>
        <p:spPr>
          <a:xfrm>
            <a:off x="0" y="221673"/>
            <a:ext cx="12191999"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C4F9A874-5CE1-8647-AFA9-BD43474DD64E}"/>
              </a:ext>
            </a:extLst>
          </p:cNvPr>
          <p:cNvPicPr>
            <a:picLocks noChangeAspect="1"/>
          </p:cNvPicPr>
          <p:nvPr userDrawn="1"/>
        </p:nvPicPr>
        <p:blipFill>
          <a:blip r:embed="rId14"/>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4030593586"/>
      </p:ext>
    </p:extLst>
  </p:cSld>
  <p:clrMap bg1="lt1" tx1="dk1" bg2="lt2" tx2="dk2" accent1="accent1" accent2="accent2" accent3="accent3" accent4="accent4" accent5="accent5" accent6="accent6" hlink="hlink" folHlink="folHlink"/>
  <p:sldLayoutIdLst>
    <p:sldLayoutId id="2147484258" r:id="rId1"/>
    <p:sldLayoutId id="2147484233" r:id="rId2"/>
    <p:sldLayoutId id="2147484234" r:id="rId3"/>
    <p:sldLayoutId id="2147484235" r:id="rId4"/>
    <p:sldLayoutId id="2147484236" r:id="rId5"/>
    <p:sldLayoutId id="2147484257" r:id="rId6"/>
    <p:sldLayoutId id="2147484255" r:id="rId7"/>
    <p:sldLayoutId id="2147484237" r:id="rId8"/>
    <p:sldLayoutId id="2147484238" r:id="rId9"/>
    <p:sldLayoutId id="2147484239" r:id="rId10"/>
    <p:sldLayoutId id="2147484240" r:id="rId11"/>
    <p:sldLayoutId id="214748429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3AA52D-1531-D74F-B0A5-6078D4C9110F}"/>
              </a:ext>
            </a:extLst>
          </p:cNvPr>
          <p:cNvSpPr/>
          <p:nvPr userDrawn="1"/>
        </p:nvSpPr>
        <p:spPr>
          <a:xfrm>
            <a:off x="0" y="0"/>
            <a:ext cx="12192000" cy="6858000"/>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BC489FE-D005-E249-B3C3-A41B78A14714}"/>
              </a:ext>
            </a:extLst>
          </p:cNvPr>
          <p:cNvSpPr/>
          <p:nvPr userDrawn="1"/>
        </p:nvSpPr>
        <p:spPr>
          <a:xfrm>
            <a:off x="0" y="221672"/>
            <a:ext cx="12192000" cy="63728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DC76C98-0227-3747-80B1-ED384456CDE8}"/>
              </a:ext>
            </a:extLst>
          </p:cNvPr>
          <p:cNvPicPr>
            <a:picLocks noChangeAspect="1"/>
          </p:cNvPicPr>
          <p:nvPr userDrawn="1"/>
        </p:nvPicPr>
        <p:blipFill>
          <a:blip r:embed="rId18"/>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288887113"/>
      </p:ext>
    </p:extLst>
  </p:cSld>
  <p:clrMap bg1="lt1" tx1="dk1" bg2="lt2" tx2="dk2" accent1="accent1" accent2="accent2" accent3="accent3" accent4="accent4" accent5="accent5" accent6="accent6" hlink="hlink" folHlink="folHlink"/>
  <p:sldLayoutIdLst>
    <p:sldLayoutId id="2147484294" r:id="rId1"/>
    <p:sldLayoutId id="2147484295" r:id="rId2"/>
    <p:sldLayoutId id="2147484288" r:id="rId3"/>
    <p:sldLayoutId id="2147484275" r:id="rId4"/>
    <p:sldLayoutId id="2147484276" r:id="rId5"/>
    <p:sldLayoutId id="2147484293" r:id="rId6"/>
    <p:sldLayoutId id="2147484277" r:id="rId7"/>
    <p:sldLayoutId id="2147484278" r:id="rId8"/>
    <p:sldLayoutId id="2147484279" r:id="rId9"/>
    <p:sldLayoutId id="2147484280" r:id="rId10"/>
    <p:sldLayoutId id="2147484281" r:id="rId11"/>
    <p:sldLayoutId id="2147484282" r:id="rId12"/>
    <p:sldLayoutId id="2147484283" r:id="rId13"/>
    <p:sldLayoutId id="2147484284" r:id="rId14"/>
    <p:sldLayoutId id="2147484285" r:id="rId15"/>
    <p:sldLayoutId id="214748428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chart" Target="../charts/chart1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chart" Target="../charts/chart16.xml"/><Relationship Id="rId1" Type="http://schemas.openxmlformats.org/officeDocument/2006/relationships/slideLayout" Target="../slideLayouts/slideLayout28.xml"/><Relationship Id="rId4" Type="http://schemas.openxmlformats.org/officeDocument/2006/relationships/chart" Target="../charts/chart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C7F2C7-D8C7-4C2B-86BE-EFAD063DC986}"/>
              </a:ext>
            </a:extLst>
          </p:cNvPr>
          <p:cNvSpPr>
            <a:spLocks noGrp="1"/>
          </p:cNvSpPr>
          <p:nvPr>
            <p:ph type="body" sz="quarter" idx="14"/>
          </p:nvPr>
        </p:nvSpPr>
        <p:spPr/>
        <p:txBody>
          <a:bodyPr>
            <a:noAutofit/>
          </a:bodyPr>
          <a:lstStyle/>
          <a:p>
            <a:r>
              <a:rPr lang="en-AU" sz="2400" dirty="0"/>
              <a:t>Do Now</a:t>
            </a:r>
          </a:p>
        </p:txBody>
      </p:sp>
      <p:sp>
        <p:nvSpPr>
          <p:cNvPr id="3" name="Text Placeholder 2">
            <a:extLst>
              <a:ext uri="{FF2B5EF4-FFF2-40B4-BE49-F238E27FC236}">
                <a16:creationId xmlns:a16="http://schemas.microsoft.com/office/drawing/2014/main" id="{EB827A3B-029D-4755-BCC8-9086AED23745}"/>
              </a:ext>
            </a:extLst>
          </p:cNvPr>
          <p:cNvSpPr>
            <a:spLocks noGrp="1"/>
          </p:cNvSpPr>
          <p:nvPr>
            <p:ph type="body" sz="quarter" idx="15"/>
          </p:nvPr>
        </p:nvSpPr>
        <p:spPr>
          <a:xfrm>
            <a:off x="295275" y="714171"/>
            <a:ext cx="5514682" cy="1008103"/>
          </a:xfrm>
        </p:spPr>
        <p:txBody>
          <a:bodyPr lIns="91440" tIns="45720" rIns="91440" bIns="45720" anchor="t"/>
          <a:lstStyle/>
          <a:p>
            <a:r>
              <a:rPr lang="en-AU" sz="3600" b="0" dirty="0"/>
              <a:t>For the following graph:</a:t>
            </a:r>
          </a:p>
          <a:p>
            <a:endParaRPr lang="en-AU" sz="3600" b="0" dirty="0"/>
          </a:p>
          <a:p>
            <a:r>
              <a:rPr lang="en-AU" sz="3600" b="0">
                <a:latin typeface="Century Gothic"/>
              </a:rPr>
              <a:t>1</a:t>
            </a:r>
          </a:p>
        </p:txBody>
      </p:sp>
      <p:graphicFrame>
        <p:nvGraphicFramePr>
          <p:cNvPr id="4" name="Table 3">
            <a:extLst>
              <a:ext uri="{FF2B5EF4-FFF2-40B4-BE49-F238E27FC236}">
                <a16:creationId xmlns:a16="http://schemas.microsoft.com/office/drawing/2014/main" id="{FBB8DB92-D136-656C-73D5-D1DFA8EC8942}"/>
              </a:ext>
            </a:extLst>
          </p:cNvPr>
          <p:cNvGraphicFramePr>
            <a:graphicFrameLocks noGrp="1"/>
          </p:cNvGraphicFramePr>
          <p:nvPr/>
        </p:nvGraphicFramePr>
        <p:xfrm>
          <a:off x="9676228" y="285106"/>
          <a:ext cx="2455862" cy="2248189"/>
        </p:xfrm>
        <a:graphic>
          <a:graphicData uri="http://schemas.openxmlformats.org/drawingml/2006/table">
            <a:tbl>
              <a:tblPr>
                <a:tableStyleId>{5C22544A-7EE6-4342-B048-85BDC9FD1C3A}</a:tableStyleId>
              </a:tblPr>
              <a:tblGrid>
                <a:gridCol w="1241425">
                  <a:extLst>
                    <a:ext uri="{9D8B030D-6E8A-4147-A177-3AD203B41FA5}">
                      <a16:colId xmlns:a16="http://schemas.microsoft.com/office/drawing/2014/main" val="869028841"/>
                    </a:ext>
                  </a:extLst>
                </a:gridCol>
                <a:gridCol w="1214437">
                  <a:extLst>
                    <a:ext uri="{9D8B030D-6E8A-4147-A177-3AD203B41FA5}">
                      <a16:colId xmlns:a16="http://schemas.microsoft.com/office/drawing/2014/main" val="123232731"/>
                    </a:ext>
                  </a:extLst>
                </a:gridCol>
              </a:tblGrid>
              <a:tr h="378288">
                <a:tc>
                  <a:txBody>
                    <a:bodyPr/>
                    <a:lstStyle/>
                    <a:p>
                      <a:pPr algn="ctr" fontAlgn="b"/>
                      <a:r>
                        <a:rPr lang="en-AU" sz="1600" b="1" u="none" strike="noStrike" dirty="0">
                          <a:solidFill>
                            <a:schemeClr val="bg1"/>
                          </a:solidFill>
                          <a:effectLst/>
                        </a:rPr>
                        <a:t>Height (cm)</a:t>
                      </a:r>
                      <a:endParaRPr lang="en-AU" sz="1600" b="1" i="0" u="none" strike="noStrike" dirty="0">
                        <a:solidFill>
                          <a:schemeClr val="bg1"/>
                        </a:solidFill>
                        <a:effectLst/>
                        <a:latin typeface="Segoe UI" panose="020B0502040204020203" pitchFamily="34" charset="0"/>
                      </a:endParaRPr>
                    </a:p>
                  </a:txBody>
                  <a:tcPr marL="9525" marR="9525" marT="9525" marB="0" anchor="ctr">
                    <a:solidFill>
                      <a:srgbClr val="2E546D"/>
                    </a:solidFill>
                  </a:tcPr>
                </a:tc>
                <a:tc>
                  <a:txBody>
                    <a:bodyPr/>
                    <a:lstStyle/>
                    <a:p>
                      <a:pPr algn="ctr" fontAlgn="b"/>
                      <a:r>
                        <a:rPr lang="en-AU" sz="1600" b="1" u="none" strike="noStrike" dirty="0">
                          <a:solidFill>
                            <a:schemeClr val="bg1"/>
                          </a:solidFill>
                          <a:effectLst/>
                        </a:rPr>
                        <a:t>Weight (kg)</a:t>
                      </a:r>
                      <a:endParaRPr lang="en-AU" sz="1600" b="1" i="0" u="none" strike="noStrike" dirty="0">
                        <a:solidFill>
                          <a:schemeClr val="bg1"/>
                        </a:solidFill>
                        <a:effectLst/>
                        <a:latin typeface="Segoe UI" panose="020B0502040204020203" pitchFamily="34" charset="0"/>
                      </a:endParaRPr>
                    </a:p>
                  </a:txBody>
                  <a:tcPr marL="9525" marR="9525" marT="9525" marB="0" anchor="ctr">
                    <a:solidFill>
                      <a:srgbClr val="2E546D"/>
                    </a:solidFill>
                  </a:tcPr>
                </a:tc>
                <a:extLst>
                  <a:ext uri="{0D108BD9-81ED-4DB2-BD59-A6C34878D82A}">
                    <a16:rowId xmlns:a16="http://schemas.microsoft.com/office/drawing/2014/main" val="2576714723"/>
                  </a:ext>
                </a:extLst>
              </a:tr>
              <a:tr h="483649">
                <a:tc>
                  <a:txBody>
                    <a:bodyPr/>
                    <a:lstStyle/>
                    <a:p>
                      <a:pPr algn="ctr" fontAlgn="ctr"/>
                      <a:r>
                        <a:rPr lang="en-AU" sz="1600" u="none" strike="noStrike" dirty="0">
                          <a:effectLst/>
                        </a:rPr>
                        <a:t>163</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40000"/>
                        <a:lumOff val="60000"/>
                      </a:schemeClr>
                    </a:solidFill>
                  </a:tcPr>
                </a:tc>
                <a:tc>
                  <a:txBody>
                    <a:bodyPr/>
                    <a:lstStyle/>
                    <a:p>
                      <a:pPr algn="ctr" fontAlgn="ctr"/>
                      <a:r>
                        <a:rPr lang="en-AU" sz="1600" u="none" strike="noStrike" dirty="0">
                          <a:effectLst/>
                        </a:rPr>
                        <a:t>57</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41041819"/>
                  </a:ext>
                </a:extLst>
              </a:tr>
              <a:tr h="462084">
                <a:tc>
                  <a:txBody>
                    <a:bodyPr/>
                    <a:lstStyle/>
                    <a:p>
                      <a:pPr algn="ctr" fontAlgn="ctr"/>
                      <a:r>
                        <a:rPr lang="en-AU" sz="1600" u="none" strike="noStrike" dirty="0">
                          <a:effectLst/>
                        </a:rPr>
                        <a:t>168</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20000"/>
                        <a:lumOff val="80000"/>
                      </a:schemeClr>
                    </a:solidFill>
                  </a:tcPr>
                </a:tc>
                <a:tc>
                  <a:txBody>
                    <a:bodyPr/>
                    <a:lstStyle/>
                    <a:p>
                      <a:pPr algn="ctr" fontAlgn="ctr"/>
                      <a:r>
                        <a:rPr lang="en-AU" sz="1600" u="none" strike="noStrike" dirty="0">
                          <a:effectLst/>
                        </a:rPr>
                        <a:t>64</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20000"/>
                        <a:lumOff val="80000"/>
                      </a:schemeClr>
                    </a:solidFill>
                  </a:tcPr>
                </a:tc>
                <a:extLst>
                  <a:ext uri="{0D108BD9-81ED-4DB2-BD59-A6C34878D82A}">
                    <a16:rowId xmlns:a16="http://schemas.microsoft.com/office/drawing/2014/main" val="3923109659"/>
                  </a:ext>
                </a:extLst>
              </a:tr>
              <a:tr h="462084">
                <a:tc>
                  <a:txBody>
                    <a:bodyPr/>
                    <a:lstStyle/>
                    <a:p>
                      <a:pPr algn="ctr" fontAlgn="ctr"/>
                      <a:r>
                        <a:rPr lang="en-AU" sz="1600" u="none" strike="noStrike" dirty="0">
                          <a:effectLst/>
                        </a:rPr>
                        <a:t>173</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40000"/>
                        <a:lumOff val="60000"/>
                      </a:schemeClr>
                    </a:solidFill>
                  </a:tcPr>
                </a:tc>
                <a:tc>
                  <a:txBody>
                    <a:bodyPr/>
                    <a:lstStyle/>
                    <a:p>
                      <a:pPr algn="ctr" fontAlgn="ctr"/>
                      <a:r>
                        <a:rPr lang="en-AU" sz="1600" u="none" strike="noStrike" dirty="0">
                          <a:effectLst/>
                        </a:rPr>
                        <a:t>68</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950198767"/>
                  </a:ext>
                </a:extLst>
              </a:tr>
              <a:tr h="462084">
                <a:tc>
                  <a:txBody>
                    <a:bodyPr/>
                    <a:lstStyle/>
                    <a:p>
                      <a:pPr algn="ctr" fontAlgn="ctr"/>
                      <a:r>
                        <a:rPr lang="en-AU" sz="1600" u="none" strike="noStrike" dirty="0">
                          <a:effectLst/>
                        </a:rPr>
                        <a:t>183</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20000"/>
                        <a:lumOff val="80000"/>
                      </a:schemeClr>
                    </a:solidFill>
                  </a:tcPr>
                </a:tc>
                <a:tc>
                  <a:txBody>
                    <a:bodyPr/>
                    <a:lstStyle/>
                    <a:p>
                      <a:pPr algn="ctr" fontAlgn="ctr"/>
                      <a:r>
                        <a:rPr lang="en-AU" sz="1600" u="none" strike="noStrike" dirty="0">
                          <a:effectLst/>
                        </a:rPr>
                        <a:t>79</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20000"/>
                        <a:lumOff val="80000"/>
                      </a:schemeClr>
                    </a:solidFill>
                  </a:tcPr>
                </a:tc>
                <a:extLst>
                  <a:ext uri="{0D108BD9-81ED-4DB2-BD59-A6C34878D82A}">
                    <a16:rowId xmlns:a16="http://schemas.microsoft.com/office/drawing/2014/main" val="3257246768"/>
                  </a:ext>
                </a:extLst>
              </a:tr>
            </a:tbl>
          </a:graphicData>
        </a:graphic>
      </p:graphicFrame>
      <p:graphicFrame>
        <p:nvGraphicFramePr>
          <p:cNvPr id="5" name="Chart 4">
            <a:extLst>
              <a:ext uri="{FF2B5EF4-FFF2-40B4-BE49-F238E27FC236}">
                <a16:creationId xmlns:a16="http://schemas.microsoft.com/office/drawing/2014/main" id="{C9503267-EEEB-1D22-71CB-F6BEDE0403F9}"/>
              </a:ext>
            </a:extLst>
          </p:cNvPr>
          <p:cNvGraphicFramePr>
            <a:graphicFrameLocks/>
          </p:cNvGraphicFramePr>
          <p:nvPr/>
        </p:nvGraphicFramePr>
        <p:xfrm>
          <a:off x="7560090" y="2711548"/>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746806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I can </a:t>
            </a:r>
            <a:r>
              <a:rPr lang="en-US" dirty="0"/>
              <a:t>interpret a graph</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r>
              <a:rPr lang="en-AU" dirty="0"/>
              <a:t>To interpret a scatter-plot:</a:t>
            </a:r>
          </a:p>
          <a:p>
            <a:endParaRPr lang="en-AU" dirty="0"/>
          </a:p>
          <a:p>
            <a:pPr marL="514350" indent="-514350">
              <a:buAutoNum type="arabicPeriod"/>
            </a:pPr>
            <a:r>
              <a:rPr lang="en-AU" dirty="0"/>
              <a:t>Start by writing what happens as the independent variable </a:t>
            </a:r>
            <a:r>
              <a:rPr lang="en-AU" dirty="0">
                <a:solidFill>
                  <a:srgbClr val="00B050"/>
                </a:solidFill>
              </a:rPr>
              <a:t>increases</a:t>
            </a:r>
          </a:p>
          <a:p>
            <a:pPr marL="514350" indent="-514350">
              <a:buAutoNum type="arabicPeriod"/>
            </a:pPr>
            <a:r>
              <a:rPr lang="en-AU" dirty="0"/>
              <a:t>Write what happens to the dependent variable – does it </a:t>
            </a:r>
            <a:r>
              <a:rPr lang="en-AU" dirty="0">
                <a:solidFill>
                  <a:srgbClr val="00B050"/>
                </a:solidFill>
              </a:rPr>
              <a:t>increase </a:t>
            </a:r>
            <a:r>
              <a:rPr lang="en-AU" dirty="0"/>
              <a:t>or </a:t>
            </a:r>
            <a:r>
              <a:rPr lang="en-AU" dirty="0">
                <a:solidFill>
                  <a:srgbClr val="FF0000"/>
                </a:solidFill>
              </a:rPr>
              <a:t>decrease</a:t>
            </a:r>
            <a:r>
              <a:rPr lang="en-AU" dirty="0"/>
              <a:t>?</a:t>
            </a:r>
          </a:p>
        </p:txBody>
      </p:sp>
      <p:graphicFrame>
        <p:nvGraphicFramePr>
          <p:cNvPr id="6" name="Table 5">
            <a:extLst>
              <a:ext uri="{FF2B5EF4-FFF2-40B4-BE49-F238E27FC236}">
                <a16:creationId xmlns:a16="http://schemas.microsoft.com/office/drawing/2014/main" id="{24653390-1323-9125-4F04-7EA2E7955348}"/>
              </a:ext>
            </a:extLst>
          </p:cNvPr>
          <p:cNvGraphicFramePr>
            <a:graphicFrameLocks noGrp="1"/>
          </p:cNvGraphicFramePr>
          <p:nvPr/>
        </p:nvGraphicFramePr>
        <p:xfrm>
          <a:off x="9778706" y="339676"/>
          <a:ext cx="2073325" cy="5564505"/>
        </p:xfrm>
        <a:graphic>
          <a:graphicData uri="http://schemas.openxmlformats.org/drawingml/2006/table">
            <a:tbl>
              <a:tblPr>
                <a:tableStyleId>{5C22544A-7EE6-4342-B048-85BDC9FD1C3A}</a:tableStyleId>
              </a:tblPr>
              <a:tblGrid>
                <a:gridCol w="1044649">
                  <a:extLst>
                    <a:ext uri="{9D8B030D-6E8A-4147-A177-3AD203B41FA5}">
                      <a16:colId xmlns:a16="http://schemas.microsoft.com/office/drawing/2014/main" val="1339715636"/>
                    </a:ext>
                  </a:extLst>
                </a:gridCol>
                <a:gridCol w="1028676">
                  <a:extLst>
                    <a:ext uri="{9D8B030D-6E8A-4147-A177-3AD203B41FA5}">
                      <a16:colId xmlns:a16="http://schemas.microsoft.com/office/drawing/2014/main" val="1344635262"/>
                    </a:ext>
                  </a:extLst>
                </a:gridCol>
              </a:tblGrid>
              <a:tr h="190500">
                <a:tc>
                  <a:txBody>
                    <a:bodyPr/>
                    <a:lstStyle/>
                    <a:p>
                      <a:pPr algn="ctr" fontAlgn="b"/>
                      <a:r>
                        <a:rPr lang="en-AU" sz="1600" b="1" u="none" strike="noStrike" dirty="0">
                          <a:solidFill>
                            <a:schemeClr val="bg1"/>
                          </a:solidFill>
                          <a:effectLst/>
                        </a:rPr>
                        <a:t>Time in Air (s)</a:t>
                      </a:r>
                      <a:endParaRPr lang="en-AU" sz="1600" b="1" i="0" u="none" strike="noStrike" dirty="0">
                        <a:solidFill>
                          <a:schemeClr val="bg1"/>
                        </a:solidFill>
                        <a:effectLst/>
                        <a:latin typeface="Calibri" panose="020F0502020204030204" pitchFamily="34" charset="0"/>
                      </a:endParaRPr>
                    </a:p>
                  </a:txBody>
                  <a:tcPr marL="9525" marR="9525" marT="9525" marB="0" anchor="ctr">
                    <a:solidFill>
                      <a:srgbClr val="2E546D"/>
                    </a:solidFill>
                  </a:tcPr>
                </a:tc>
                <a:tc>
                  <a:txBody>
                    <a:bodyPr/>
                    <a:lstStyle/>
                    <a:p>
                      <a:pPr algn="ctr" fontAlgn="b"/>
                      <a:r>
                        <a:rPr lang="en-AU" sz="1600" b="1" u="none" strike="noStrike" dirty="0">
                          <a:solidFill>
                            <a:schemeClr val="bg1"/>
                          </a:solidFill>
                          <a:effectLst/>
                        </a:rPr>
                        <a:t>Height (cm)</a:t>
                      </a:r>
                      <a:endParaRPr lang="en-AU" sz="1600" b="1" i="0" u="none" strike="noStrike" dirty="0">
                        <a:solidFill>
                          <a:schemeClr val="bg1"/>
                        </a:solidFill>
                        <a:effectLst/>
                        <a:latin typeface="Calibri" panose="020F0502020204030204" pitchFamily="34" charset="0"/>
                      </a:endParaRPr>
                    </a:p>
                  </a:txBody>
                  <a:tcPr marL="9525" marR="9525" marT="9525" marB="0" anchor="ctr">
                    <a:solidFill>
                      <a:srgbClr val="2E546D"/>
                    </a:solidFill>
                  </a:tcPr>
                </a:tc>
                <a:extLst>
                  <a:ext uri="{0D108BD9-81ED-4DB2-BD59-A6C34878D82A}">
                    <a16:rowId xmlns:a16="http://schemas.microsoft.com/office/drawing/2014/main" val="3570233602"/>
                  </a:ext>
                </a:extLst>
              </a:tr>
              <a:tr h="190500">
                <a:tc>
                  <a:txBody>
                    <a:bodyPr/>
                    <a:lstStyle/>
                    <a:p>
                      <a:pPr algn="ctr" fontAlgn="b"/>
                      <a:r>
                        <a:rPr lang="en-AU" sz="1600" u="none" strike="noStrike" dirty="0">
                          <a:effectLst/>
                        </a:rPr>
                        <a:t>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95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807906413"/>
                  </a:ext>
                </a:extLst>
              </a:tr>
              <a:tr h="190500">
                <a:tc>
                  <a:txBody>
                    <a:bodyPr/>
                    <a:lstStyle/>
                    <a:p>
                      <a:pPr algn="ctr" fontAlgn="b"/>
                      <a:r>
                        <a:rPr lang="en-AU" sz="1600" u="none" strike="noStrike" dirty="0">
                          <a:effectLst/>
                        </a:rPr>
                        <a:t>2</a:t>
                      </a:r>
                      <a:endParaRPr lang="en-AU"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180</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611381304"/>
                  </a:ext>
                </a:extLst>
              </a:tr>
              <a:tr h="190500">
                <a:tc>
                  <a:txBody>
                    <a:bodyPr/>
                    <a:lstStyle/>
                    <a:p>
                      <a:pPr algn="ctr" fontAlgn="b"/>
                      <a:r>
                        <a:rPr lang="en-AU" sz="1600" u="none" strike="noStrike" dirty="0">
                          <a:effectLst/>
                        </a:rPr>
                        <a:t>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256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089001632"/>
                  </a:ext>
                </a:extLst>
              </a:tr>
              <a:tr h="190500">
                <a:tc>
                  <a:txBody>
                    <a:bodyPr/>
                    <a:lstStyle/>
                    <a:p>
                      <a:pPr algn="ctr" fontAlgn="b"/>
                      <a:r>
                        <a:rPr lang="en-AU" sz="1600" u="none" strike="noStrike" dirty="0">
                          <a:effectLst/>
                        </a:rPr>
                        <a:t>4</a:t>
                      </a:r>
                      <a:endParaRPr lang="en-AU"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322</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140555235"/>
                  </a:ext>
                </a:extLst>
              </a:tr>
              <a:tr h="190500">
                <a:tc>
                  <a:txBody>
                    <a:bodyPr/>
                    <a:lstStyle/>
                    <a:p>
                      <a:pPr algn="ctr" fontAlgn="b"/>
                      <a:r>
                        <a:rPr lang="en-AU" sz="1600" u="none" strike="noStrike" dirty="0">
                          <a:effectLst/>
                        </a:rPr>
                        <a:t>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377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47431620"/>
                  </a:ext>
                </a:extLst>
              </a:tr>
              <a:tr h="190500">
                <a:tc>
                  <a:txBody>
                    <a:bodyPr/>
                    <a:lstStyle/>
                    <a:p>
                      <a:pPr algn="ctr" fontAlgn="b"/>
                      <a:r>
                        <a:rPr lang="en-AU" sz="1600" u="none" strike="noStrike">
                          <a:effectLst/>
                        </a:rPr>
                        <a:t>6</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423</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401233007"/>
                  </a:ext>
                </a:extLst>
              </a:tr>
              <a:tr h="190500">
                <a:tc>
                  <a:txBody>
                    <a:bodyPr/>
                    <a:lstStyle/>
                    <a:p>
                      <a:pPr algn="ctr" fontAlgn="b"/>
                      <a:r>
                        <a:rPr lang="en-AU" sz="1600" u="none" strike="noStrike" dirty="0">
                          <a:effectLst/>
                        </a:rPr>
                        <a:t>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460</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1077718254"/>
                  </a:ext>
                </a:extLst>
              </a:tr>
              <a:tr h="190500">
                <a:tc>
                  <a:txBody>
                    <a:bodyPr/>
                    <a:lstStyle/>
                    <a:p>
                      <a:pPr algn="ctr" fontAlgn="b"/>
                      <a:r>
                        <a:rPr lang="en-AU" sz="1600" u="none" strike="noStrike">
                          <a:effectLst/>
                        </a:rPr>
                        <a:t>8</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486</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04723606"/>
                  </a:ext>
                </a:extLst>
              </a:tr>
              <a:tr h="190500">
                <a:tc>
                  <a:txBody>
                    <a:bodyPr/>
                    <a:lstStyle/>
                    <a:p>
                      <a:pPr algn="ctr" fontAlgn="b"/>
                      <a:r>
                        <a:rPr lang="en-AU" sz="1600" u="none" strike="noStrike" dirty="0">
                          <a:effectLst/>
                        </a:rPr>
                        <a:t>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503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136164216"/>
                  </a:ext>
                </a:extLst>
              </a:tr>
              <a:tr h="190500">
                <a:tc>
                  <a:txBody>
                    <a:bodyPr/>
                    <a:lstStyle/>
                    <a:p>
                      <a:pPr algn="ctr" fontAlgn="b"/>
                      <a:r>
                        <a:rPr lang="en-AU" sz="1600" u="none" strike="noStrike">
                          <a:effectLst/>
                        </a:rPr>
                        <a:t>10</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510</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520569280"/>
                  </a:ext>
                </a:extLst>
              </a:tr>
              <a:tr h="190500">
                <a:tc>
                  <a:txBody>
                    <a:bodyPr/>
                    <a:lstStyle/>
                    <a:p>
                      <a:pPr algn="ctr" fontAlgn="b"/>
                      <a:r>
                        <a:rPr lang="en-AU" sz="1600" u="none" strike="noStrike" dirty="0">
                          <a:effectLst/>
                        </a:rPr>
                        <a:t>11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506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358137123"/>
                  </a:ext>
                </a:extLst>
              </a:tr>
              <a:tr h="190500">
                <a:tc>
                  <a:txBody>
                    <a:bodyPr/>
                    <a:lstStyle/>
                    <a:p>
                      <a:pPr algn="ctr" fontAlgn="b"/>
                      <a:r>
                        <a:rPr lang="en-AU" sz="1600" u="none" strike="noStrike">
                          <a:effectLst/>
                        </a:rPr>
                        <a:t>12</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494</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862813135"/>
                  </a:ext>
                </a:extLst>
              </a:tr>
              <a:tr h="190500">
                <a:tc>
                  <a:txBody>
                    <a:bodyPr/>
                    <a:lstStyle/>
                    <a:p>
                      <a:pPr algn="ctr" fontAlgn="b"/>
                      <a:r>
                        <a:rPr lang="en-AU" sz="1600" u="none" strike="noStrike" dirty="0">
                          <a:effectLst/>
                        </a:rPr>
                        <a:t>13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471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661417859"/>
                  </a:ext>
                </a:extLst>
              </a:tr>
              <a:tr h="190500">
                <a:tc>
                  <a:txBody>
                    <a:bodyPr/>
                    <a:lstStyle/>
                    <a:p>
                      <a:pPr algn="ctr" fontAlgn="b"/>
                      <a:r>
                        <a:rPr lang="en-AU" sz="1600" u="none" strike="noStrike">
                          <a:effectLst/>
                        </a:rPr>
                        <a:t>14</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439</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026143358"/>
                  </a:ext>
                </a:extLst>
              </a:tr>
              <a:tr h="190500">
                <a:tc>
                  <a:txBody>
                    <a:bodyPr/>
                    <a:lstStyle/>
                    <a:p>
                      <a:pPr algn="ctr" fontAlgn="b"/>
                      <a:r>
                        <a:rPr lang="en-AU" sz="1600" u="none" strike="noStrike" dirty="0">
                          <a:effectLst/>
                        </a:rPr>
                        <a:t>15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396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146555563"/>
                  </a:ext>
                </a:extLst>
              </a:tr>
              <a:tr h="190500">
                <a:tc>
                  <a:txBody>
                    <a:bodyPr/>
                    <a:lstStyle/>
                    <a:p>
                      <a:pPr algn="ctr" fontAlgn="b"/>
                      <a:r>
                        <a:rPr lang="en-AU" sz="1600" u="none" strike="noStrike">
                          <a:effectLst/>
                        </a:rPr>
                        <a:t>16</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344</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604934100"/>
                  </a:ext>
                </a:extLst>
              </a:tr>
              <a:tr h="190500">
                <a:tc>
                  <a:txBody>
                    <a:bodyPr/>
                    <a:lstStyle/>
                    <a:p>
                      <a:pPr algn="ctr" fontAlgn="b"/>
                      <a:r>
                        <a:rPr lang="en-AU" sz="1600" u="none" strike="noStrike" dirty="0">
                          <a:effectLst/>
                        </a:rPr>
                        <a:t>17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282</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1265210077"/>
                  </a:ext>
                </a:extLst>
              </a:tr>
              <a:tr h="190500">
                <a:tc>
                  <a:txBody>
                    <a:bodyPr/>
                    <a:lstStyle/>
                    <a:p>
                      <a:pPr algn="ctr" fontAlgn="b"/>
                      <a:r>
                        <a:rPr lang="en-AU" sz="1600" u="none" strike="noStrike">
                          <a:effectLst/>
                        </a:rPr>
                        <a:t>18</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211</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297196488"/>
                  </a:ext>
                </a:extLst>
              </a:tr>
              <a:tr h="190500">
                <a:tc>
                  <a:txBody>
                    <a:bodyPr/>
                    <a:lstStyle/>
                    <a:p>
                      <a:pPr algn="ctr" fontAlgn="b"/>
                      <a:r>
                        <a:rPr lang="en-AU" sz="1600" u="none" strike="noStrike" dirty="0">
                          <a:effectLst/>
                        </a:rPr>
                        <a:t>19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129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710944768"/>
                  </a:ext>
                </a:extLst>
              </a:tr>
              <a:tr h="190500">
                <a:tc>
                  <a:txBody>
                    <a:bodyPr/>
                    <a:lstStyle/>
                    <a:p>
                      <a:pPr algn="ctr" fontAlgn="b"/>
                      <a:r>
                        <a:rPr lang="en-AU" sz="1600" u="none" strike="noStrike">
                          <a:effectLst/>
                        </a:rPr>
                        <a:t>20</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dirty="0">
                          <a:effectLst/>
                        </a:rPr>
                        <a:t>38</a:t>
                      </a:r>
                      <a:endParaRPr lang="en-AU" sz="16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296499987"/>
                  </a:ext>
                </a:extLst>
              </a:tr>
            </a:tbl>
          </a:graphicData>
        </a:graphic>
      </p:graphicFrame>
      <p:graphicFrame>
        <p:nvGraphicFramePr>
          <p:cNvPr id="9" name="Chart 8">
            <a:extLst>
              <a:ext uri="{FF2B5EF4-FFF2-40B4-BE49-F238E27FC236}">
                <a16:creationId xmlns:a16="http://schemas.microsoft.com/office/drawing/2014/main" id="{1B61FA95-A7C9-6D8F-4F25-6D7811040FD5}"/>
              </a:ext>
            </a:extLst>
          </p:cNvPr>
          <p:cNvGraphicFramePr>
            <a:graphicFrameLocks/>
          </p:cNvGraphicFramePr>
          <p:nvPr/>
        </p:nvGraphicFramePr>
        <p:xfrm>
          <a:off x="2152357" y="3922081"/>
          <a:ext cx="6467987" cy="272076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2985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I can </a:t>
            </a:r>
            <a:r>
              <a:rPr lang="en-US" dirty="0"/>
              <a:t>interpret a graph</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r>
              <a:rPr lang="en-AU" dirty="0"/>
              <a:t>For example:</a:t>
            </a:r>
          </a:p>
          <a:p>
            <a:endParaRPr lang="en-AU" dirty="0"/>
          </a:p>
          <a:p>
            <a:pPr marL="514350" indent="-514350">
              <a:buAutoNum type="arabicPeriod"/>
            </a:pPr>
            <a:r>
              <a:rPr lang="en-AU" dirty="0"/>
              <a:t>As the time in air </a:t>
            </a:r>
            <a:r>
              <a:rPr lang="en-AU" dirty="0">
                <a:solidFill>
                  <a:srgbClr val="00B050"/>
                </a:solidFill>
              </a:rPr>
              <a:t>increases</a:t>
            </a:r>
            <a:r>
              <a:rPr lang="en-AU" dirty="0"/>
              <a:t> up to 10 seconds,</a:t>
            </a:r>
          </a:p>
          <a:p>
            <a:pPr marL="514350" indent="-514350">
              <a:buAutoNum type="arabicPeriod"/>
            </a:pPr>
            <a:r>
              <a:rPr lang="en-AU" dirty="0"/>
              <a:t>The height of the ball </a:t>
            </a:r>
            <a:r>
              <a:rPr lang="en-AU" dirty="0">
                <a:solidFill>
                  <a:srgbClr val="00B050"/>
                </a:solidFill>
              </a:rPr>
              <a:t>increases</a:t>
            </a:r>
            <a:r>
              <a:rPr lang="en-AU" dirty="0"/>
              <a:t>.</a:t>
            </a:r>
          </a:p>
          <a:p>
            <a:pPr marL="514350" indent="-514350">
              <a:buAutoNum type="arabicPeriod"/>
            </a:pPr>
            <a:r>
              <a:rPr lang="en-AU" dirty="0">
                <a:solidFill>
                  <a:srgbClr val="00B050"/>
                </a:solidFill>
              </a:rPr>
              <a:t>After</a:t>
            </a:r>
            <a:r>
              <a:rPr lang="en-AU" dirty="0"/>
              <a:t> 10 seconds in the air,</a:t>
            </a:r>
          </a:p>
          <a:p>
            <a:pPr marL="514350" indent="-514350">
              <a:buAutoNum type="arabicPeriod"/>
            </a:pPr>
            <a:r>
              <a:rPr lang="en-AU" dirty="0"/>
              <a:t>The height of the ball </a:t>
            </a:r>
            <a:r>
              <a:rPr lang="en-AU" dirty="0">
                <a:solidFill>
                  <a:srgbClr val="FF0000"/>
                </a:solidFill>
              </a:rPr>
              <a:t>decreases</a:t>
            </a:r>
            <a:r>
              <a:rPr lang="en-AU" dirty="0"/>
              <a:t>.</a:t>
            </a:r>
          </a:p>
        </p:txBody>
      </p:sp>
      <p:graphicFrame>
        <p:nvGraphicFramePr>
          <p:cNvPr id="6" name="Table 5">
            <a:extLst>
              <a:ext uri="{FF2B5EF4-FFF2-40B4-BE49-F238E27FC236}">
                <a16:creationId xmlns:a16="http://schemas.microsoft.com/office/drawing/2014/main" id="{24653390-1323-9125-4F04-7EA2E7955348}"/>
              </a:ext>
            </a:extLst>
          </p:cNvPr>
          <p:cNvGraphicFramePr>
            <a:graphicFrameLocks noGrp="1"/>
          </p:cNvGraphicFramePr>
          <p:nvPr/>
        </p:nvGraphicFramePr>
        <p:xfrm>
          <a:off x="9778706" y="339676"/>
          <a:ext cx="2073325" cy="5564505"/>
        </p:xfrm>
        <a:graphic>
          <a:graphicData uri="http://schemas.openxmlformats.org/drawingml/2006/table">
            <a:tbl>
              <a:tblPr>
                <a:tableStyleId>{5C22544A-7EE6-4342-B048-85BDC9FD1C3A}</a:tableStyleId>
              </a:tblPr>
              <a:tblGrid>
                <a:gridCol w="1044649">
                  <a:extLst>
                    <a:ext uri="{9D8B030D-6E8A-4147-A177-3AD203B41FA5}">
                      <a16:colId xmlns:a16="http://schemas.microsoft.com/office/drawing/2014/main" val="1339715636"/>
                    </a:ext>
                  </a:extLst>
                </a:gridCol>
                <a:gridCol w="1028676">
                  <a:extLst>
                    <a:ext uri="{9D8B030D-6E8A-4147-A177-3AD203B41FA5}">
                      <a16:colId xmlns:a16="http://schemas.microsoft.com/office/drawing/2014/main" val="1344635262"/>
                    </a:ext>
                  </a:extLst>
                </a:gridCol>
              </a:tblGrid>
              <a:tr h="190500">
                <a:tc>
                  <a:txBody>
                    <a:bodyPr/>
                    <a:lstStyle/>
                    <a:p>
                      <a:pPr algn="ctr" fontAlgn="b"/>
                      <a:r>
                        <a:rPr lang="en-AU" sz="1600" b="1" u="none" strike="noStrike" dirty="0">
                          <a:solidFill>
                            <a:schemeClr val="bg1"/>
                          </a:solidFill>
                          <a:effectLst/>
                        </a:rPr>
                        <a:t>Time in Air (s)</a:t>
                      </a:r>
                      <a:endParaRPr lang="en-AU" sz="1600" b="1" i="0" u="none" strike="noStrike" dirty="0">
                        <a:solidFill>
                          <a:schemeClr val="bg1"/>
                        </a:solidFill>
                        <a:effectLst/>
                        <a:latin typeface="Calibri" panose="020F0502020204030204" pitchFamily="34" charset="0"/>
                      </a:endParaRPr>
                    </a:p>
                  </a:txBody>
                  <a:tcPr marL="9525" marR="9525" marT="9525" marB="0" anchor="ctr">
                    <a:solidFill>
                      <a:srgbClr val="2E546D"/>
                    </a:solidFill>
                  </a:tcPr>
                </a:tc>
                <a:tc>
                  <a:txBody>
                    <a:bodyPr/>
                    <a:lstStyle/>
                    <a:p>
                      <a:pPr algn="ctr" fontAlgn="b"/>
                      <a:r>
                        <a:rPr lang="en-AU" sz="1600" b="1" u="none" strike="noStrike" dirty="0">
                          <a:solidFill>
                            <a:schemeClr val="bg1"/>
                          </a:solidFill>
                          <a:effectLst/>
                        </a:rPr>
                        <a:t>Height (cm)</a:t>
                      </a:r>
                      <a:endParaRPr lang="en-AU" sz="1600" b="1" i="0" u="none" strike="noStrike" dirty="0">
                        <a:solidFill>
                          <a:schemeClr val="bg1"/>
                        </a:solidFill>
                        <a:effectLst/>
                        <a:latin typeface="Calibri" panose="020F0502020204030204" pitchFamily="34" charset="0"/>
                      </a:endParaRPr>
                    </a:p>
                  </a:txBody>
                  <a:tcPr marL="9525" marR="9525" marT="9525" marB="0" anchor="ctr">
                    <a:solidFill>
                      <a:srgbClr val="2E546D"/>
                    </a:solidFill>
                  </a:tcPr>
                </a:tc>
                <a:extLst>
                  <a:ext uri="{0D108BD9-81ED-4DB2-BD59-A6C34878D82A}">
                    <a16:rowId xmlns:a16="http://schemas.microsoft.com/office/drawing/2014/main" val="3570233602"/>
                  </a:ext>
                </a:extLst>
              </a:tr>
              <a:tr h="190500">
                <a:tc>
                  <a:txBody>
                    <a:bodyPr/>
                    <a:lstStyle/>
                    <a:p>
                      <a:pPr algn="ctr" fontAlgn="b"/>
                      <a:r>
                        <a:rPr lang="en-AU" sz="1600" u="none" strike="noStrike" dirty="0">
                          <a:effectLst/>
                        </a:rPr>
                        <a:t>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95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807906413"/>
                  </a:ext>
                </a:extLst>
              </a:tr>
              <a:tr h="190500">
                <a:tc>
                  <a:txBody>
                    <a:bodyPr/>
                    <a:lstStyle/>
                    <a:p>
                      <a:pPr algn="ctr" fontAlgn="b"/>
                      <a:r>
                        <a:rPr lang="en-AU" sz="1600" u="none" strike="noStrike" dirty="0">
                          <a:effectLst/>
                        </a:rPr>
                        <a:t>2</a:t>
                      </a:r>
                      <a:endParaRPr lang="en-AU"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180</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611381304"/>
                  </a:ext>
                </a:extLst>
              </a:tr>
              <a:tr h="190500">
                <a:tc>
                  <a:txBody>
                    <a:bodyPr/>
                    <a:lstStyle/>
                    <a:p>
                      <a:pPr algn="ctr" fontAlgn="b"/>
                      <a:r>
                        <a:rPr lang="en-AU" sz="1600" u="none" strike="noStrike" dirty="0">
                          <a:effectLst/>
                        </a:rPr>
                        <a:t>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256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089001632"/>
                  </a:ext>
                </a:extLst>
              </a:tr>
              <a:tr h="190500">
                <a:tc>
                  <a:txBody>
                    <a:bodyPr/>
                    <a:lstStyle/>
                    <a:p>
                      <a:pPr algn="ctr" fontAlgn="b"/>
                      <a:r>
                        <a:rPr lang="en-AU" sz="1600" u="none" strike="noStrike" dirty="0">
                          <a:effectLst/>
                        </a:rPr>
                        <a:t>4</a:t>
                      </a:r>
                      <a:endParaRPr lang="en-AU"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322</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140555235"/>
                  </a:ext>
                </a:extLst>
              </a:tr>
              <a:tr h="190500">
                <a:tc>
                  <a:txBody>
                    <a:bodyPr/>
                    <a:lstStyle/>
                    <a:p>
                      <a:pPr algn="ctr" fontAlgn="b"/>
                      <a:r>
                        <a:rPr lang="en-AU" sz="1600" u="none" strike="noStrike" dirty="0">
                          <a:effectLst/>
                        </a:rPr>
                        <a:t>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377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47431620"/>
                  </a:ext>
                </a:extLst>
              </a:tr>
              <a:tr h="190500">
                <a:tc>
                  <a:txBody>
                    <a:bodyPr/>
                    <a:lstStyle/>
                    <a:p>
                      <a:pPr algn="ctr" fontAlgn="b"/>
                      <a:r>
                        <a:rPr lang="en-AU" sz="1600" u="none" strike="noStrike">
                          <a:effectLst/>
                        </a:rPr>
                        <a:t>6</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423</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401233007"/>
                  </a:ext>
                </a:extLst>
              </a:tr>
              <a:tr h="190500">
                <a:tc>
                  <a:txBody>
                    <a:bodyPr/>
                    <a:lstStyle/>
                    <a:p>
                      <a:pPr algn="ctr" fontAlgn="b"/>
                      <a:r>
                        <a:rPr lang="en-AU" sz="1600" u="none" strike="noStrike" dirty="0">
                          <a:effectLst/>
                        </a:rPr>
                        <a:t>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460</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1077718254"/>
                  </a:ext>
                </a:extLst>
              </a:tr>
              <a:tr h="190500">
                <a:tc>
                  <a:txBody>
                    <a:bodyPr/>
                    <a:lstStyle/>
                    <a:p>
                      <a:pPr algn="ctr" fontAlgn="b"/>
                      <a:r>
                        <a:rPr lang="en-AU" sz="1600" u="none" strike="noStrike">
                          <a:effectLst/>
                        </a:rPr>
                        <a:t>8</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486</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04723606"/>
                  </a:ext>
                </a:extLst>
              </a:tr>
              <a:tr h="190500">
                <a:tc>
                  <a:txBody>
                    <a:bodyPr/>
                    <a:lstStyle/>
                    <a:p>
                      <a:pPr algn="ctr" fontAlgn="b"/>
                      <a:r>
                        <a:rPr lang="en-AU" sz="1600" u="none" strike="noStrike" dirty="0">
                          <a:effectLst/>
                        </a:rPr>
                        <a:t>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503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136164216"/>
                  </a:ext>
                </a:extLst>
              </a:tr>
              <a:tr h="190500">
                <a:tc>
                  <a:txBody>
                    <a:bodyPr/>
                    <a:lstStyle/>
                    <a:p>
                      <a:pPr algn="ctr" fontAlgn="b"/>
                      <a:r>
                        <a:rPr lang="en-AU" sz="1600" u="none" strike="noStrike">
                          <a:effectLst/>
                        </a:rPr>
                        <a:t>10</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510</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520569280"/>
                  </a:ext>
                </a:extLst>
              </a:tr>
              <a:tr h="190500">
                <a:tc>
                  <a:txBody>
                    <a:bodyPr/>
                    <a:lstStyle/>
                    <a:p>
                      <a:pPr algn="ctr" fontAlgn="b"/>
                      <a:r>
                        <a:rPr lang="en-AU" sz="1600" u="none" strike="noStrike" dirty="0">
                          <a:effectLst/>
                        </a:rPr>
                        <a:t>11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506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358137123"/>
                  </a:ext>
                </a:extLst>
              </a:tr>
              <a:tr h="190500">
                <a:tc>
                  <a:txBody>
                    <a:bodyPr/>
                    <a:lstStyle/>
                    <a:p>
                      <a:pPr algn="ctr" fontAlgn="b"/>
                      <a:r>
                        <a:rPr lang="en-AU" sz="1600" u="none" strike="noStrike">
                          <a:effectLst/>
                        </a:rPr>
                        <a:t>12</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494</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862813135"/>
                  </a:ext>
                </a:extLst>
              </a:tr>
              <a:tr h="190500">
                <a:tc>
                  <a:txBody>
                    <a:bodyPr/>
                    <a:lstStyle/>
                    <a:p>
                      <a:pPr algn="ctr" fontAlgn="b"/>
                      <a:r>
                        <a:rPr lang="en-AU" sz="1600" u="none" strike="noStrike" dirty="0">
                          <a:effectLst/>
                        </a:rPr>
                        <a:t>13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471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661417859"/>
                  </a:ext>
                </a:extLst>
              </a:tr>
              <a:tr h="190500">
                <a:tc>
                  <a:txBody>
                    <a:bodyPr/>
                    <a:lstStyle/>
                    <a:p>
                      <a:pPr algn="ctr" fontAlgn="b"/>
                      <a:r>
                        <a:rPr lang="en-AU" sz="1600" u="none" strike="noStrike">
                          <a:effectLst/>
                        </a:rPr>
                        <a:t>14</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439</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026143358"/>
                  </a:ext>
                </a:extLst>
              </a:tr>
              <a:tr h="190500">
                <a:tc>
                  <a:txBody>
                    <a:bodyPr/>
                    <a:lstStyle/>
                    <a:p>
                      <a:pPr algn="ctr" fontAlgn="b"/>
                      <a:r>
                        <a:rPr lang="en-AU" sz="1600" u="none" strike="noStrike" dirty="0">
                          <a:effectLst/>
                        </a:rPr>
                        <a:t>15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396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146555563"/>
                  </a:ext>
                </a:extLst>
              </a:tr>
              <a:tr h="190500">
                <a:tc>
                  <a:txBody>
                    <a:bodyPr/>
                    <a:lstStyle/>
                    <a:p>
                      <a:pPr algn="ctr" fontAlgn="b"/>
                      <a:r>
                        <a:rPr lang="en-AU" sz="1600" u="none" strike="noStrike">
                          <a:effectLst/>
                        </a:rPr>
                        <a:t>16</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344</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604934100"/>
                  </a:ext>
                </a:extLst>
              </a:tr>
              <a:tr h="190500">
                <a:tc>
                  <a:txBody>
                    <a:bodyPr/>
                    <a:lstStyle/>
                    <a:p>
                      <a:pPr algn="ctr" fontAlgn="b"/>
                      <a:r>
                        <a:rPr lang="en-AU" sz="1600" u="none" strike="noStrike" dirty="0">
                          <a:effectLst/>
                        </a:rPr>
                        <a:t>17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282</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1265210077"/>
                  </a:ext>
                </a:extLst>
              </a:tr>
              <a:tr h="190500">
                <a:tc>
                  <a:txBody>
                    <a:bodyPr/>
                    <a:lstStyle/>
                    <a:p>
                      <a:pPr algn="ctr" fontAlgn="b"/>
                      <a:r>
                        <a:rPr lang="en-AU" sz="1600" u="none" strike="noStrike">
                          <a:effectLst/>
                        </a:rPr>
                        <a:t>18</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211</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297196488"/>
                  </a:ext>
                </a:extLst>
              </a:tr>
              <a:tr h="190500">
                <a:tc>
                  <a:txBody>
                    <a:bodyPr/>
                    <a:lstStyle/>
                    <a:p>
                      <a:pPr algn="ctr" fontAlgn="b"/>
                      <a:r>
                        <a:rPr lang="en-AU" sz="1600" u="none" strike="noStrike" dirty="0">
                          <a:effectLst/>
                        </a:rPr>
                        <a:t>19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129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710944768"/>
                  </a:ext>
                </a:extLst>
              </a:tr>
              <a:tr h="190500">
                <a:tc>
                  <a:txBody>
                    <a:bodyPr/>
                    <a:lstStyle/>
                    <a:p>
                      <a:pPr algn="ctr" fontAlgn="b"/>
                      <a:r>
                        <a:rPr lang="en-AU" sz="1600" u="none" strike="noStrike">
                          <a:effectLst/>
                        </a:rPr>
                        <a:t>20</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dirty="0">
                          <a:effectLst/>
                        </a:rPr>
                        <a:t>38</a:t>
                      </a:r>
                      <a:endParaRPr lang="en-AU" sz="16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296499987"/>
                  </a:ext>
                </a:extLst>
              </a:tr>
            </a:tbl>
          </a:graphicData>
        </a:graphic>
      </p:graphicFrame>
      <p:graphicFrame>
        <p:nvGraphicFramePr>
          <p:cNvPr id="9" name="Chart 8">
            <a:extLst>
              <a:ext uri="{FF2B5EF4-FFF2-40B4-BE49-F238E27FC236}">
                <a16:creationId xmlns:a16="http://schemas.microsoft.com/office/drawing/2014/main" id="{1B61FA95-A7C9-6D8F-4F25-6D7811040FD5}"/>
              </a:ext>
            </a:extLst>
          </p:cNvPr>
          <p:cNvGraphicFramePr>
            <a:graphicFrameLocks/>
          </p:cNvGraphicFramePr>
          <p:nvPr/>
        </p:nvGraphicFramePr>
        <p:xfrm>
          <a:off x="2152357" y="3922081"/>
          <a:ext cx="6467987" cy="272076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640225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D94F287B-B4E7-63AE-D40F-79E658C32C93}"/>
              </a:ext>
            </a:extLst>
          </p:cNvPr>
          <p:cNvGraphicFramePr>
            <a:graphicFrameLocks/>
          </p:cNvGraphicFramePr>
          <p:nvPr>
            <p:extLst>
              <p:ext uri="{D42A27DB-BD31-4B8C-83A1-F6EECF244321}">
                <p14:modId xmlns:p14="http://schemas.microsoft.com/office/powerpoint/2010/main" val="2066609127"/>
              </p:ext>
            </p:extLst>
          </p:nvPr>
        </p:nvGraphicFramePr>
        <p:xfrm>
          <a:off x="2152357" y="3699694"/>
          <a:ext cx="6681788" cy="294315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I can </a:t>
            </a:r>
            <a:r>
              <a:rPr lang="en-US" dirty="0"/>
              <a:t>interpret a graph</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r>
              <a:rPr lang="en-AU" dirty="0"/>
              <a:t>To interpret a column graph:</a:t>
            </a:r>
          </a:p>
          <a:p>
            <a:endParaRPr lang="en-AU" dirty="0"/>
          </a:p>
          <a:p>
            <a:pPr marL="514350" indent="-514350">
              <a:buAutoNum type="arabicPeriod"/>
            </a:pPr>
            <a:r>
              <a:rPr lang="en-AU" dirty="0"/>
              <a:t>Identify the </a:t>
            </a:r>
            <a:r>
              <a:rPr lang="en-AU" dirty="0">
                <a:solidFill>
                  <a:srgbClr val="00B050"/>
                </a:solidFill>
              </a:rPr>
              <a:t>highest</a:t>
            </a:r>
            <a:r>
              <a:rPr lang="en-AU" dirty="0"/>
              <a:t> category</a:t>
            </a:r>
          </a:p>
          <a:p>
            <a:pPr marL="514350" indent="-514350">
              <a:buAutoNum type="arabicPeriod"/>
            </a:pPr>
            <a:r>
              <a:rPr lang="en-AU" dirty="0"/>
              <a:t>Identify the </a:t>
            </a:r>
            <a:r>
              <a:rPr lang="en-AU" dirty="0">
                <a:solidFill>
                  <a:srgbClr val="FF0000"/>
                </a:solidFill>
              </a:rPr>
              <a:t>lowest</a:t>
            </a:r>
            <a:r>
              <a:rPr lang="en-AU" dirty="0"/>
              <a:t> category</a:t>
            </a:r>
          </a:p>
          <a:p>
            <a:pPr marL="514350" indent="-514350">
              <a:buAutoNum type="arabicPeriod"/>
            </a:pPr>
            <a:r>
              <a:rPr lang="en-AU" dirty="0"/>
              <a:t>Make sure to say how high each is</a:t>
            </a:r>
          </a:p>
        </p:txBody>
      </p:sp>
      <p:graphicFrame>
        <p:nvGraphicFramePr>
          <p:cNvPr id="6" name="Table 5">
            <a:extLst>
              <a:ext uri="{FF2B5EF4-FFF2-40B4-BE49-F238E27FC236}">
                <a16:creationId xmlns:a16="http://schemas.microsoft.com/office/drawing/2014/main" id="{24653390-1323-9125-4F04-7EA2E7955348}"/>
              </a:ext>
            </a:extLst>
          </p:cNvPr>
          <p:cNvGraphicFramePr>
            <a:graphicFrameLocks noGrp="1"/>
          </p:cNvGraphicFramePr>
          <p:nvPr>
            <p:extLst>
              <p:ext uri="{D42A27DB-BD31-4B8C-83A1-F6EECF244321}">
                <p14:modId xmlns:p14="http://schemas.microsoft.com/office/powerpoint/2010/main" val="1913878287"/>
              </p:ext>
            </p:extLst>
          </p:nvPr>
        </p:nvGraphicFramePr>
        <p:xfrm>
          <a:off x="9390185" y="1431806"/>
          <a:ext cx="2693548" cy="3030855"/>
        </p:xfrm>
        <a:graphic>
          <a:graphicData uri="http://schemas.openxmlformats.org/drawingml/2006/table">
            <a:tbl>
              <a:tblPr>
                <a:tableStyleId>{5C22544A-7EE6-4342-B048-85BDC9FD1C3A}</a:tableStyleId>
              </a:tblPr>
              <a:tblGrid>
                <a:gridCol w="1290637">
                  <a:extLst>
                    <a:ext uri="{9D8B030D-6E8A-4147-A177-3AD203B41FA5}">
                      <a16:colId xmlns:a16="http://schemas.microsoft.com/office/drawing/2014/main" val="1339715636"/>
                    </a:ext>
                  </a:extLst>
                </a:gridCol>
                <a:gridCol w="1402911">
                  <a:extLst>
                    <a:ext uri="{9D8B030D-6E8A-4147-A177-3AD203B41FA5}">
                      <a16:colId xmlns:a16="http://schemas.microsoft.com/office/drawing/2014/main" val="1344635262"/>
                    </a:ext>
                  </a:extLst>
                </a:gridCol>
              </a:tblGrid>
              <a:tr h="190500">
                <a:tc>
                  <a:txBody>
                    <a:bodyPr/>
                    <a:lstStyle/>
                    <a:p>
                      <a:pPr algn="ctr" fontAlgn="b"/>
                      <a:r>
                        <a:rPr lang="en-AU" sz="1600" b="1" i="0" u="none" strike="noStrike" dirty="0">
                          <a:solidFill>
                            <a:schemeClr val="bg1"/>
                          </a:solidFill>
                          <a:effectLst/>
                          <a:latin typeface="+mj-lt"/>
                        </a:rPr>
                        <a:t>Fruit</a:t>
                      </a:r>
                    </a:p>
                  </a:txBody>
                  <a:tcPr marL="9525" marR="9525" marT="9525" marB="0" anchor="ctr">
                    <a:solidFill>
                      <a:srgbClr val="2E546D"/>
                    </a:solidFill>
                  </a:tcPr>
                </a:tc>
                <a:tc>
                  <a:txBody>
                    <a:bodyPr/>
                    <a:lstStyle/>
                    <a:p>
                      <a:pPr algn="ctr" fontAlgn="b"/>
                      <a:r>
                        <a:rPr lang="en-AU" sz="1600" b="1" i="0" u="none" strike="noStrike" dirty="0">
                          <a:solidFill>
                            <a:schemeClr val="bg1"/>
                          </a:solidFill>
                          <a:effectLst/>
                          <a:latin typeface="+mj-lt"/>
                        </a:rPr>
                        <a:t>Number of People</a:t>
                      </a:r>
                    </a:p>
                  </a:txBody>
                  <a:tcPr marL="9525" marR="9525" marT="9525" marB="0" anchor="ctr">
                    <a:solidFill>
                      <a:srgbClr val="2E546D"/>
                    </a:solidFill>
                  </a:tcPr>
                </a:tc>
                <a:extLst>
                  <a:ext uri="{0D108BD9-81ED-4DB2-BD59-A6C34878D82A}">
                    <a16:rowId xmlns:a16="http://schemas.microsoft.com/office/drawing/2014/main" val="3570233602"/>
                  </a:ext>
                </a:extLst>
              </a:tr>
              <a:tr h="190500">
                <a:tc>
                  <a:txBody>
                    <a:bodyPr/>
                    <a:lstStyle/>
                    <a:p>
                      <a:pPr algn="ctr" fontAlgn="ctr"/>
                      <a:r>
                        <a:rPr lang="en-AU" sz="1600" b="0" i="0" u="none" strike="noStrike" dirty="0">
                          <a:solidFill>
                            <a:schemeClr val="tx1"/>
                          </a:solidFill>
                          <a:effectLst/>
                          <a:latin typeface="+mj-lt"/>
                        </a:rPr>
                        <a:t>Apple</a:t>
                      </a:r>
                    </a:p>
                  </a:txBody>
                  <a:tcPr marL="9525" marR="9525" marT="9525" marB="0" anchor="ctr">
                    <a:solidFill>
                      <a:schemeClr val="tx2">
                        <a:lumMod val="40000"/>
                        <a:lumOff val="60000"/>
                      </a:schemeClr>
                    </a:solidFill>
                  </a:tcPr>
                </a:tc>
                <a:tc>
                  <a:txBody>
                    <a:bodyPr/>
                    <a:lstStyle/>
                    <a:p>
                      <a:pPr algn="ctr" fontAlgn="ctr"/>
                      <a:r>
                        <a:rPr lang="en-AU" sz="1600" b="0" i="0" u="none" strike="noStrike">
                          <a:solidFill>
                            <a:schemeClr val="tx1"/>
                          </a:solidFill>
                          <a:effectLst/>
                          <a:latin typeface="+mj-lt"/>
                        </a:rPr>
                        <a:t>25</a:t>
                      </a:r>
                    </a:p>
                  </a:txBody>
                  <a:tcPr marL="9525" marR="9525" marT="9525" marB="0" anchor="ctr">
                    <a:solidFill>
                      <a:schemeClr val="tx2">
                        <a:lumMod val="40000"/>
                        <a:lumOff val="60000"/>
                      </a:schemeClr>
                    </a:solidFill>
                  </a:tcPr>
                </a:tc>
                <a:extLst>
                  <a:ext uri="{0D108BD9-81ED-4DB2-BD59-A6C34878D82A}">
                    <a16:rowId xmlns:a16="http://schemas.microsoft.com/office/drawing/2014/main" val="3807906413"/>
                  </a:ext>
                </a:extLst>
              </a:tr>
              <a:tr h="190500">
                <a:tc>
                  <a:txBody>
                    <a:bodyPr/>
                    <a:lstStyle/>
                    <a:p>
                      <a:pPr algn="ctr" fontAlgn="ctr"/>
                      <a:r>
                        <a:rPr lang="en-AU" sz="1600" b="0" i="0" u="none" strike="noStrike" dirty="0">
                          <a:solidFill>
                            <a:schemeClr val="tx1"/>
                          </a:solidFill>
                          <a:effectLst/>
                          <a:latin typeface="+mj-lt"/>
                        </a:rPr>
                        <a:t>Banana</a:t>
                      </a:r>
                    </a:p>
                  </a:txBody>
                  <a:tcPr marL="9525" marR="9525" marT="9525" marB="0" anchor="ctr"/>
                </a:tc>
                <a:tc>
                  <a:txBody>
                    <a:bodyPr/>
                    <a:lstStyle/>
                    <a:p>
                      <a:pPr algn="ctr" fontAlgn="ctr"/>
                      <a:r>
                        <a:rPr lang="en-AU" sz="1600" b="0" i="0" u="none" strike="noStrike" dirty="0">
                          <a:solidFill>
                            <a:schemeClr val="tx1"/>
                          </a:solidFill>
                          <a:effectLst/>
                          <a:latin typeface="+mj-lt"/>
                        </a:rPr>
                        <a:t>35</a:t>
                      </a:r>
                    </a:p>
                  </a:txBody>
                  <a:tcPr marL="9525" marR="9525" marT="9525" marB="0" anchor="ctr"/>
                </a:tc>
                <a:extLst>
                  <a:ext uri="{0D108BD9-81ED-4DB2-BD59-A6C34878D82A}">
                    <a16:rowId xmlns:a16="http://schemas.microsoft.com/office/drawing/2014/main" val="2611381304"/>
                  </a:ext>
                </a:extLst>
              </a:tr>
              <a:tr h="190500">
                <a:tc>
                  <a:txBody>
                    <a:bodyPr/>
                    <a:lstStyle/>
                    <a:p>
                      <a:pPr algn="ctr" fontAlgn="ctr"/>
                      <a:r>
                        <a:rPr lang="en-AU" sz="1600" b="0" i="0" u="none" strike="noStrike">
                          <a:solidFill>
                            <a:schemeClr val="tx1"/>
                          </a:solidFill>
                          <a:effectLst/>
                          <a:latin typeface="+mj-lt"/>
                        </a:rPr>
                        <a:t>Orange</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15</a:t>
                      </a:r>
                    </a:p>
                  </a:txBody>
                  <a:tcPr marL="9525" marR="9525" marT="9525" marB="0" anchor="ctr">
                    <a:solidFill>
                      <a:schemeClr val="tx2">
                        <a:lumMod val="40000"/>
                        <a:lumOff val="60000"/>
                      </a:schemeClr>
                    </a:solidFill>
                  </a:tcPr>
                </a:tc>
                <a:extLst>
                  <a:ext uri="{0D108BD9-81ED-4DB2-BD59-A6C34878D82A}">
                    <a16:rowId xmlns:a16="http://schemas.microsoft.com/office/drawing/2014/main" val="2089001632"/>
                  </a:ext>
                </a:extLst>
              </a:tr>
              <a:tr h="190500">
                <a:tc>
                  <a:txBody>
                    <a:bodyPr/>
                    <a:lstStyle/>
                    <a:p>
                      <a:pPr algn="ctr" fontAlgn="ctr"/>
                      <a:r>
                        <a:rPr lang="en-AU" sz="1600" b="0" i="0" u="none" strike="noStrike" dirty="0">
                          <a:solidFill>
                            <a:schemeClr val="tx1"/>
                          </a:solidFill>
                          <a:effectLst/>
                          <a:latin typeface="+mj-lt"/>
                        </a:rPr>
                        <a:t>Strawberry</a:t>
                      </a:r>
                    </a:p>
                  </a:txBody>
                  <a:tcPr marL="9525" marR="9525" marT="9525" marB="0" anchor="ctr"/>
                </a:tc>
                <a:tc>
                  <a:txBody>
                    <a:bodyPr/>
                    <a:lstStyle/>
                    <a:p>
                      <a:pPr algn="ctr" fontAlgn="ctr"/>
                      <a:r>
                        <a:rPr lang="en-AU" sz="1600" b="0" i="0" u="none" strike="noStrike" dirty="0">
                          <a:solidFill>
                            <a:schemeClr val="tx1"/>
                          </a:solidFill>
                          <a:effectLst/>
                          <a:latin typeface="+mj-lt"/>
                        </a:rPr>
                        <a:t>30</a:t>
                      </a:r>
                    </a:p>
                  </a:txBody>
                  <a:tcPr marL="9525" marR="9525" marT="9525" marB="0" anchor="ctr"/>
                </a:tc>
                <a:extLst>
                  <a:ext uri="{0D108BD9-81ED-4DB2-BD59-A6C34878D82A}">
                    <a16:rowId xmlns:a16="http://schemas.microsoft.com/office/drawing/2014/main" val="3140555235"/>
                  </a:ext>
                </a:extLst>
              </a:tr>
              <a:tr h="190500">
                <a:tc>
                  <a:txBody>
                    <a:bodyPr/>
                    <a:lstStyle/>
                    <a:p>
                      <a:pPr algn="ctr" fontAlgn="ctr"/>
                      <a:r>
                        <a:rPr lang="en-AU" sz="1600" b="0" i="0" u="none" strike="noStrike">
                          <a:solidFill>
                            <a:schemeClr val="tx1"/>
                          </a:solidFill>
                          <a:effectLst/>
                          <a:latin typeface="+mj-lt"/>
                        </a:rPr>
                        <a:t>Mango</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20</a:t>
                      </a:r>
                    </a:p>
                  </a:txBody>
                  <a:tcPr marL="9525" marR="9525" marT="9525" marB="0" anchor="ctr">
                    <a:solidFill>
                      <a:schemeClr val="tx2">
                        <a:lumMod val="40000"/>
                        <a:lumOff val="60000"/>
                      </a:schemeClr>
                    </a:solidFill>
                  </a:tcPr>
                </a:tc>
                <a:extLst>
                  <a:ext uri="{0D108BD9-81ED-4DB2-BD59-A6C34878D82A}">
                    <a16:rowId xmlns:a16="http://schemas.microsoft.com/office/drawing/2014/main" val="347431620"/>
                  </a:ext>
                </a:extLst>
              </a:tr>
              <a:tr h="190500">
                <a:tc>
                  <a:txBody>
                    <a:bodyPr/>
                    <a:lstStyle/>
                    <a:p>
                      <a:pPr algn="ctr" fontAlgn="ctr"/>
                      <a:r>
                        <a:rPr lang="en-AU" sz="1600" b="0" i="0" u="none" strike="noStrike">
                          <a:solidFill>
                            <a:schemeClr val="tx1"/>
                          </a:solidFill>
                          <a:effectLst/>
                          <a:latin typeface="+mj-lt"/>
                        </a:rPr>
                        <a:t>Pineapple</a:t>
                      </a:r>
                    </a:p>
                  </a:txBody>
                  <a:tcPr marL="9525" marR="9525" marT="9525" marB="0" anchor="ctr"/>
                </a:tc>
                <a:tc>
                  <a:txBody>
                    <a:bodyPr/>
                    <a:lstStyle/>
                    <a:p>
                      <a:pPr algn="ctr" fontAlgn="ctr"/>
                      <a:r>
                        <a:rPr lang="en-AU" sz="1600" b="0" i="0" u="none" strike="noStrike" dirty="0">
                          <a:solidFill>
                            <a:schemeClr val="tx1"/>
                          </a:solidFill>
                          <a:effectLst/>
                          <a:latin typeface="+mj-lt"/>
                        </a:rPr>
                        <a:t>10</a:t>
                      </a:r>
                    </a:p>
                  </a:txBody>
                  <a:tcPr marL="9525" marR="9525" marT="9525" marB="0" anchor="ctr"/>
                </a:tc>
                <a:extLst>
                  <a:ext uri="{0D108BD9-81ED-4DB2-BD59-A6C34878D82A}">
                    <a16:rowId xmlns:a16="http://schemas.microsoft.com/office/drawing/2014/main" val="2401233007"/>
                  </a:ext>
                </a:extLst>
              </a:tr>
              <a:tr h="190500">
                <a:tc>
                  <a:txBody>
                    <a:bodyPr/>
                    <a:lstStyle/>
                    <a:p>
                      <a:pPr algn="ctr" fontAlgn="ctr"/>
                      <a:r>
                        <a:rPr lang="en-AU" sz="1600" b="0" i="0" u="none" strike="noStrike">
                          <a:solidFill>
                            <a:schemeClr val="tx1"/>
                          </a:solidFill>
                          <a:effectLst/>
                          <a:latin typeface="+mj-lt"/>
                        </a:rPr>
                        <a:t>Watermelon</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12</a:t>
                      </a:r>
                    </a:p>
                  </a:txBody>
                  <a:tcPr marL="9525" marR="9525" marT="9525" marB="0" anchor="ctr">
                    <a:solidFill>
                      <a:schemeClr val="tx2">
                        <a:lumMod val="40000"/>
                        <a:lumOff val="60000"/>
                      </a:schemeClr>
                    </a:solidFill>
                  </a:tcPr>
                </a:tc>
                <a:extLst>
                  <a:ext uri="{0D108BD9-81ED-4DB2-BD59-A6C34878D82A}">
                    <a16:rowId xmlns:a16="http://schemas.microsoft.com/office/drawing/2014/main" val="1077718254"/>
                  </a:ext>
                </a:extLst>
              </a:tr>
              <a:tr h="190500">
                <a:tc>
                  <a:txBody>
                    <a:bodyPr/>
                    <a:lstStyle/>
                    <a:p>
                      <a:pPr algn="ctr" fontAlgn="ctr"/>
                      <a:r>
                        <a:rPr lang="en-AU" sz="1600" b="0" i="0" u="none" strike="noStrike">
                          <a:solidFill>
                            <a:schemeClr val="tx1"/>
                          </a:solidFill>
                          <a:effectLst/>
                          <a:latin typeface="+mj-lt"/>
                        </a:rPr>
                        <a:t>Kiwi</a:t>
                      </a:r>
                    </a:p>
                  </a:txBody>
                  <a:tcPr marL="9525" marR="9525" marT="9525" marB="0" anchor="ctr"/>
                </a:tc>
                <a:tc>
                  <a:txBody>
                    <a:bodyPr/>
                    <a:lstStyle/>
                    <a:p>
                      <a:pPr algn="ctr" fontAlgn="ctr"/>
                      <a:r>
                        <a:rPr lang="en-AU" sz="1600" b="0" i="0" u="none" strike="noStrike" dirty="0">
                          <a:solidFill>
                            <a:schemeClr val="tx1"/>
                          </a:solidFill>
                          <a:effectLst/>
                          <a:latin typeface="+mj-lt"/>
                        </a:rPr>
                        <a:t>18</a:t>
                      </a:r>
                    </a:p>
                  </a:txBody>
                  <a:tcPr marL="9525" marR="9525" marT="9525" marB="0" anchor="ctr"/>
                </a:tc>
                <a:extLst>
                  <a:ext uri="{0D108BD9-81ED-4DB2-BD59-A6C34878D82A}">
                    <a16:rowId xmlns:a16="http://schemas.microsoft.com/office/drawing/2014/main" val="104723606"/>
                  </a:ext>
                </a:extLst>
              </a:tr>
              <a:tr h="190500">
                <a:tc>
                  <a:txBody>
                    <a:bodyPr/>
                    <a:lstStyle/>
                    <a:p>
                      <a:pPr algn="ctr" fontAlgn="ctr"/>
                      <a:r>
                        <a:rPr lang="en-AU" sz="1600" b="0" i="0" u="none" strike="noStrike">
                          <a:solidFill>
                            <a:schemeClr val="tx1"/>
                          </a:solidFill>
                          <a:effectLst/>
                          <a:latin typeface="+mj-lt"/>
                        </a:rPr>
                        <a:t>Grape</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22</a:t>
                      </a:r>
                    </a:p>
                  </a:txBody>
                  <a:tcPr marL="9525" marR="9525" marT="9525" marB="0" anchor="ctr">
                    <a:solidFill>
                      <a:schemeClr val="tx2">
                        <a:lumMod val="40000"/>
                        <a:lumOff val="60000"/>
                      </a:schemeClr>
                    </a:solidFill>
                  </a:tcPr>
                </a:tc>
                <a:extLst>
                  <a:ext uri="{0D108BD9-81ED-4DB2-BD59-A6C34878D82A}">
                    <a16:rowId xmlns:a16="http://schemas.microsoft.com/office/drawing/2014/main" val="3136164216"/>
                  </a:ext>
                </a:extLst>
              </a:tr>
              <a:tr h="190500">
                <a:tc>
                  <a:txBody>
                    <a:bodyPr/>
                    <a:lstStyle/>
                    <a:p>
                      <a:pPr algn="ctr" fontAlgn="ctr"/>
                      <a:r>
                        <a:rPr lang="en-AU" sz="1600" b="0" i="0" u="none" strike="noStrike">
                          <a:solidFill>
                            <a:schemeClr val="tx1"/>
                          </a:solidFill>
                          <a:effectLst/>
                          <a:latin typeface="+mj-lt"/>
                        </a:rPr>
                        <a:t>Blueberry</a:t>
                      </a:r>
                    </a:p>
                  </a:txBody>
                  <a:tcPr marL="9525" marR="9525" marT="9525" marB="0" anchor="ctr"/>
                </a:tc>
                <a:tc>
                  <a:txBody>
                    <a:bodyPr/>
                    <a:lstStyle/>
                    <a:p>
                      <a:pPr algn="ctr" fontAlgn="ctr"/>
                      <a:r>
                        <a:rPr lang="en-AU" sz="1600" b="0" i="0" u="none" strike="noStrike" dirty="0">
                          <a:solidFill>
                            <a:schemeClr val="tx1"/>
                          </a:solidFill>
                          <a:effectLst/>
                          <a:latin typeface="+mj-lt"/>
                        </a:rPr>
                        <a:t>27</a:t>
                      </a:r>
                    </a:p>
                  </a:txBody>
                  <a:tcPr marL="9525" marR="9525" marT="9525" marB="0" anchor="ctr"/>
                </a:tc>
                <a:extLst>
                  <a:ext uri="{0D108BD9-81ED-4DB2-BD59-A6C34878D82A}">
                    <a16:rowId xmlns:a16="http://schemas.microsoft.com/office/drawing/2014/main" val="2520569280"/>
                  </a:ext>
                </a:extLst>
              </a:tr>
            </a:tbl>
          </a:graphicData>
        </a:graphic>
      </p:graphicFrame>
    </p:spTree>
    <p:extLst>
      <p:ext uri="{BB962C8B-B14F-4D97-AF65-F5344CB8AC3E}">
        <p14:creationId xmlns:p14="http://schemas.microsoft.com/office/powerpoint/2010/main" val="5162691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D94F287B-B4E7-63AE-D40F-79E658C32C93}"/>
              </a:ext>
            </a:extLst>
          </p:cNvPr>
          <p:cNvGraphicFramePr>
            <a:graphicFrameLocks/>
          </p:cNvGraphicFramePr>
          <p:nvPr/>
        </p:nvGraphicFramePr>
        <p:xfrm>
          <a:off x="2152357" y="3699694"/>
          <a:ext cx="6681788" cy="294315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I can </a:t>
            </a:r>
            <a:r>
              <a:rPr lang="en-US" dirty="0"/>
              <a:t>interpret a graph</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r>
              <a:rPr lang="en-AU" dirty="0"/>
              <a:t>For example:</a:t>
            </a:r>
          </a:p>
          <a:p>
            <a:endParaRPr lang="en-AU" dirty="0"/>
          </a:p>
          <a:p>
            <a:pPr marL="514350" indent="-514350">
              <a:buAutoNum type="arabicPeriod"/>
            </a:pPr>
            <a:r>
              <a:rPr lang="en-AU" dirty="0"/>
              <a:t>The banana is the </a:t>
            </a:r>
            <a:r>
              <a:rPr lang="en-AU" dirty="0">
                <a:solidFill>
                  <a:srgbClr val="00B050"/>
                </a:solidFill>
              </a:rPr>
              <a:t>most</a:t>
            </a:r>
            <a:r>
              <a:rPr lang="en-AU" dirty="0"/>
              <a:t> favourite fruit,</a:t>
            </a:r>
          </a:p>
          <a:p>
            <a:pPr marL="514350" indent="-514350">
              <a:buAutoNum type="arabicPeriod"/>
            </a:pPr>
            <a:r>
              <a:rPr lang="en-AU" dirty="0"/>
              <a:t>The pineapple is the </a:t>
            </a:r>
            <a:r>
              <a:rPr lang="en-AU" dirty="0">
                <a:solidFill>
                  <a:srgbClr val="FF0000"/>
                </a:solidFill>
              </a:rPr>
              <a:t>least</a:t>
            </a:r>
            <a:r>
              <a:rPr lang="en-AU" dirty="0"/>
              <a:t> favourite fruit.</a:t>
            </a:r>
          </a:p>
          <a:p>
            <a:pPr marL="514350" indent="-514350">
              <a:buAutoNum type="arabicPeriod"/>
            </a:pPr>
            <a:r>
              <a:rPr lang="en-AU" dirty="0"/>
              <a:t>35 people like bananas, but only 10 people like pineapples.</a:t>
            </a:r>
          </a:p>
          <a:p>
            <a:pPr marL="514350" indent="-514350">
              <a:buAutoNum type="arabicPeriod"/>
            </a:pPr>
            <a:endParaRPr lang="en-AU" dirty="0"/>
          </a:p>
        </p:txBody>
      </p:sp>
      <p:graphicFrame>
        <p:nvGraphicFramePr>
          <p:cNvPr id="6" name="Table 5">
            <a:extLst>
              <a:ext uri="{FF2B5EF4-FFF2-40B4-BE49-F238E27FC236}">
                <a16:creationId xmlns:a16="http://schemas.microsoft.com/office/drawing/2014/main" id="{24653390-1323-9125-4F04-7EA2E7955348}"/>
              </a:ext>
            </a:extLst>
          </p:cNvPr>
          <p:cNvGraphicFramePr>
            <a:graphicFrameLocks noGrp="1"/>
          </p:cNvGraphicFramePr>
          <p:nvPr/>
        </p:nvGraphicFramePr>
        <p:xfrm>
          <a:off x="9390185" y="1431806"/>
          <a:ext cx="2693548" cy="3030855"/>
        </p:xfrm>
        <a:graphic>
          <a:graphicData uri="http://schemas.openxmlformats.org/drawingml/2006/table">
            <a:tbl>
              <a:tblPr>
                <a:tableStyleId>{5C22544A-7EE6-4342-B048-85BDC9FD1C3A}</a:tableStyleId>
              </a:tblPr>
              <a:tblGrid>
                <a:gridCol w="1290637">
                  <a:extLst>
                    <a:ext uri="{9D8B030D-6E8A-4147-A177-3AD203B41FA5}">
                      <a16:colId xmlns:a16="http://schemas.microsoft.com/office/drawing/2014/main" val="1339715636"/>
                    </a:ext>
                  </a:extLst>
                </a:gridCol>
                <a:gridCol w="1402911">
                  <a:extLst>
                    <a:ext uri="{9D8B030D-6E8A-4147-A177-3AD203B41FA5}">
                      <a16:colId xmlns:a16="http://schemas.microsoft.com/office/drawing/2014/main" val="1344635262"/>
                    </a:ext>
                  </a:extLst>
                </a:gridCol>
              </a:tblGrid>
              <a:tr h="190500">
                <a:tc>
                  <a:txBody>
                    <a:bodyPr/>
                    <a:lstStyle/>
                    <a:p>
                      <a:pPr algn="ctr" fontAlgn="b"/>
                      <a:r>
                        <a:rPr lang="en-AU" sz="1600" b="1" i="0" u="none" strike="noStrike" dirty="0">
                          <a:solidFill>
                            <a:schemeClr val="bg1"/>
                          </a:solidFill>
                          <a:effectLst/>
                          <a:latin typeface="+mj-lt"/>
                        </a:rPr>
                        <a:t>Fruit</a:t>
                      </a:r>
                    </a:p>
                  </a:txBody>
                  <a:tcPr marL="9525" marR="9525" marT="9525" marB="0" anchor="ctr">
                    <a:solidFill>
                      <a:srgbClr val="2E546D"/>
                    </a:solidFill>
                  </a:tcPr>
                </a:tc>
                <a:tc>
                  <a:txBody>
                    <a:bodyPr/>
                    <a:lstStyle/>
                    <a:p>
                      <a:pPr algn="ctr" fontAlgn="b"/>
                      <a:r>
                        <a:rPr lang="en-AU" sz="1600" b="1" i="0" u="none" strike="noStrike" dirty="0">
                          <a:solidFill>
                            <a:schemeClr val="bg1"/>
                          </a:solidFill>
                          <a:effectLst/>
                          <a:latin typeface="+mj-lt"/>
                        </a:rPr>
                        <a:t>Number of People</a:t>
                      </a:r>
                    </a:p>
                  </a:txBody>
                  <a:tcPr marL="9525" marR="9525" marT="9525" marB="0" anchor="ctr">
                    <a:solidFill>
                      <a:srgbClr val="2E546D"/>
                    </a:solidFill>
                  </a:tcPr>
                </a:tc>
                <a:extLst>
                  <a:ext uri="{0D108BD9-81ED-4DB2-BD59-A6C34878D82A}">
                    <a16:rowId xmlns:a16="http://schemas.microsoft.com/office/drawing/2014/main" val="3570233602"/>
                  </a:ext>
                </a:extLst>
              </a:tr>
              <a:tr h="190500">
                <a:tc>
                  <a:txBody>
                    <a:bodyPr/>
                    <a:lstStyle/>
                    <a:p>
                      <a:pPr algn="ctr" fontAlgn="ctr"/>
                      <a:r>
                        <a:rPr lang="en-AU" sz="1600" b="0" i="0" u="none" strike="noStrike" dirty="0">
                          <a:solidFill>
                            <a:schemeClr val="tx1"/>
                          </a:solidFill>
                          <a:effectLst/>
                          <a:latin typeface="+mj-lt"/>
                        </a:rPr>
                        <a:t>Apple</a:t>
                      </a:r>
                    </a:p>
                  </a:txBody>
                  <a:tcPr marL="9525" marR="9525" marT="9525" marB="0" anchor="ctr">
                    <a:solidFill>
                      <a:schemeClr val="tx2">
                        <a:lumMod val="40000"/>
                        <a:lumOff val="60000"/>
                      </a:schemeClr>
                    </a:solidFill>
                  </a:tcPr>
                </a:tc>
                <a:tc>
                  <a:txBody>
                    <a:bodyPr/>
                    <a:lstStyle/>
                    <a:p>
                      <a:pPr algn="ctr" fontAlgn="ctr"/>
                      <a:r>
                        <a:rPr lang="en-AU" sz="1600" b="0" i="0" u="none" strike="noStrike">
                          <a:solidFill>
                            <a:schemeClr val="tx1"/>
                          </a:solidFill>
                          <a:effectLst/>
                          <a:latin typeface="+mj-lt"/>
                        </a:rPr>
                        <a:t>25</a:t>
                      </a:r>
                    </a:p>
                  </a:txBody>
                  <a:tcPr marL="9525" marR="9525" marT="9525" marB="0" anchor="ctr">
                    <a:solidFill>
                      <a:schemeClr val="tx2">
                        <a:lumMod val="40000"/>
                        <a:lumOff val="60000"/>
                      </a:schemeClr>
                    </a:solidFill>
                  </a:tcPr>
                </a:tc>
                <a:extLst>
                  <a:ext uri="{0D108BD9-81ED-4DB2-BD59-A6C34878D82A}">
                    <a16:rowId xmlns:a16="http://schemas.microsoft.com/office/drawing/2014/main" val="3807906413"/>
                  </a:ext>
                </a:extLst>
              </a:tr>
              <a:tr h="190500">
                <a:tc>
                  <a:txBody>
                    <a:bodyPr/>
                    <a:lstStyle/>
                    <a:p>
                      <a:pPr algn="ctr" fontAlgn="ctr"/>
                      <a:r>
                        <a:rPr lang="en-AU" sz="1600" b="0" i="0" u="none" strike="noStrike" dirty="0">
                          <a:solidFill>
                            <a:schemeClr val="tx1"/>
                          </a:solidFill>
                          <a:effectLst/>
                          <a:latin typeface="+mj-lt"/>
                        </a:rPr>
                        <a:t>Banana</a:t>
                      </a:r>
                    </a:p>
                  </a:txBody>
                  <a:tcPr marL="9525" marR="9525" marT="9525" marB="0" anchor="ctr"/>
                </a:tc>
                <a:tc>
                  <a:txBody>
                    <a:bodyPr/>
                    <a:lstStyle/>
                    <a:p>
                      <a:pPr algn="ctr" fontAlgn="ctr"/>
                      <a:r>
                        <a:rPr lang="en-AU" sz="1600" b="0" i="0" u="none" strike="noStrike" dirty="0">
                          <a:solidFill>
                            <a:schemeClr val="tx1"/>
                          </a:solidFill>
                          <a:effectLst/>
                          <a:latin typeface="+mj-lt"/>
                        </a:rPr>
                        <a:t>35</a:t>
                      </a:r>
                    </a:p>
                  </a:txBody>
                  <a:tcPr marL="9525" marR="9525" marT="9525" marB="0" anchor="ctr"/>
                </a:tc>
                <a:extLst>
                  <a:ext uri="{0D108BD9-81ED-4DB2-BD59-A6C34878D82A}">
                    <a16:rowId xmlns:a16="http://schemas.microsoft.com/office/drawing/2014/main" val="2611381304"/>
                  </a:ext>
                </a:extLst>
              </a:tr>
              <a:tr h="190500">
                <a:tc>
                  <a:txBody>
                    <a:bodyPr/>
                    <a:lstStyle/>
                    <a:p>
                      <a:pPr algn="ctr" fontAlgn="ctr"/>
                      <a:r>
                        <a:rPr lang="en-AU" sz="1600" b="0" i="0" u="none" strike="noStrike">
                          <a:solidFill>
                            <a:schemeClr val="tx1"/>
                          </a:solidFill>
                          <a:effectLst/>
                          <a:latin typeface="+mj-lt"/>
                        </a:rPr>
                        <a:t>Orange</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15</a:t>
                      </a:r>
                    </a:p>
                  </a:txBody>
                  <a:tcPr marL="9525" marR="9525" marT="9525" marB="0" anchor="ctr">
                    <a:solidFill>
                      <a:schemeClr val="tx2">
                        <a:lumMod val="40000"/>
                        <a:lumOff val="60000"/>
                      </a:schemeClr>
                    </a:solidFill>
                  </a:tcPr>
                </a:tc>
                <a:extLst>
                  <a:ext uri="{0D108BD9-81ED-4DB2-BD59-A6C34878D82A}">
                    <a16:rowId xmlns:a16="http://schemas.microsoft.com/office/drawing/2014/main" val="2089001632"/>
                  </a:ext>
                </a:extLst>
              </a:tr>
              <a:tr h="190500">
                <a:tc>
                  <a:txBody>
                    <a:bodyPr/>
                    <a:lstStyle/>
                    <a:p>
                      <a:pPr algn="ctr" fontAlgn="ctr"/>
                      <a:r>
                        <a:rPr lang="en-AU" sz="1600" b="0" i="0" u="none" strike="noStrike" dirty="0">
                          <a:solidFill>
                            <a:schemeClr val="tx1"/>
                          </a:solidFill>
                          <a:effectLst/>
                          <a:latin typeface="+mj-lt"/>
                        </a:rPr>
                        <a:t>Strawberry</a:t>
                      </a:r>
                    </a:p>
                  </a:txBody>
                  <a:tcPr marL="9525" marR="9525" marT="9525" marB="0" anchor="ctr"/>
                </a:tc>
                <a:tc>
                  <a:txBody>
                    <a:bodyPr/>
                    <a:lstStyle/>
                    <a:p>
                      <a:pPr algn="ctr" fontAlgn="ctr"/>
                      <a:r>
                        <a:rPr lang="en-AU" sz="1600" b="0" i="0" u="none" strike="noStrike" dirty="0">
                          <a:solidFill>
                            <a:schemeClr val="tx1"/>
                          </a:solidFill>
                          <a:effectLst/>
                          <a:latin typeface="+mj-lt"/>
                        </a:rPr>
                        <a:t>30</a:t>
                      </a:r>
                    </a:p>
                  </a:txBody>
                  <a:tcPr marL="9525" marR="9525" marT="9525" marB="0" anchor="ctr"/>
                </a:tc>
                <a:extLst>
                  <a:ext uri="{0D108BD9-81ED-4DB2-BD59-A6C34878D82A}">
                    <a16:rowId xmlns:a16="http://schemas.microsoft.com/office/drawing/2014/main" val="3140555235"/>
                  </a:ext>
                </a:extLst>
              </a:tr>
              <a:tr h="190500">
                <a:tc>
                  <a:txBody>
                    <a:bodyPr/>
                    <a:lstStyle/>
                    <a:p>
                      <a:pPr algn="ctr" fontAlgn="ctr"/>
                      <a:r>
                        <a:rPr lang="en-AU" sz="1600" b="0" i="0" u="none" strike="noStrike">
                          <a:solidFill>
                            <a:schemeClr val="tx1"/>
                          </a:solidFill>
                          <a:effectLst/>
                          <a:latin typeface="+mj-lt"/>
                        </a:rPr>
                        <a:t>Mango</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20</a:t>
                      </a:r>
                    </a:p>
                  </a:txBody>
                  <a:tcPr marL="9525" marR="9525" marT="9525" marB="0" anchor="ctr">
                    <a:solidFill>
                      <a:schemeClr val="tx2">
                        <a:lumMod val="40000"/>
                        <a:lumOff val="60000"/>
                      </a:schemeClr>
                    </a:solidFill>
                  </a:tcPr>
                </a:tc>
                <a:extLst>
                  <a:ext uri="{0D108BD9-81ED-4DB2-BD59-A6C34878D82A}">
                    <a16:rowId xmlns:a16="http://schemas.microsoft.com/office/drawing/2014/main" val="347431620"/>
                  </a:ext>
                </a:extLst>
              </a:tr>
              <a:tr h="190500">
                <a:tc>
                  <a:txBody>
                    <a:bodyPr/>
                    <a:lstStyle/>
                    <a:p>
                      <a:pPr algn="ctr" fontAlgn="ctr"/>
                      <a:r>
                        <a:rPr lang="en-AU" sz="1600" b="0" i="0" u="none" strike="noStrike">
                          <a:solidFill>
                            <a:schemeClr val="tx1"/>
                          </a:solidFill>
                          <a:effectLst/>
                          <a:latin typeface="+mj-lt"/>
                        </a:rPr>
                        <a:t>Pineapple</a:t>
                      </a:r>
                    </a:p>
                  </a:txBody>
                  <a:tcPr marL="9525" marR="9525" marT="9525" marB="0" anchor="ctr"/>
                </a:tc>
                <a:tc>
                  <a:txBody>
                    <a:bodyPr/>
                    <a:lstStyle/>
                    <a:p>
                      <a:pPr algn="ctr" fontAlgn="ctr"/>
                      <a:r>
                        <a:rPr lang="en-AU" sz="1600" b="0" i="0" u="none" strike="noStrike" dirty="0">
                          <a:solidFill>
                            <a:schemeClr val="tx1"/>
                          </a:solidFill>
                          <a:effectLst/>
                          <a:latin typeface="+mj-lt"/>
                        </a:rPr>
                        <a:t>10</a:t>
                      </a:r>
                    </a:p>
                  </a:txBody>
                  <a:tcPr marL="9525" marR="9525" marT="9525" marB="0" anchor="ctr"/>
                </a:tc>
                <a:extLst>
                  <a:ext uri="{0D108BD9-81ED-4DB2-BD59-A6C34878D82A}">
                    <a16:rowId xmlns:a16="http://schemas.microsoft.com/office/drawing/2014/main" val="2401233007"/>
                  </a:ext>
                </a:extLst>
              </a:tr>
              <a:tr h="190500">
                <a:tc>
                  <a:txBody>
                    <a:bodyPr/>
                    <a:lstStyle/>
                    <a:p>
                      <a:pPr algn="ctr" fontAlgn="ctr"/>
                      <a:r>
                        <a:rPr lang="en-AU" sz="1600" b="0" i="0" u="none" strike="noStrike">
                          <a:solidFill>
                            <a:schemeClr val="tx1"/>
                          </a:solidFill>
                          <a:effectLst/>
                          <a:latin typeface="+mj-lt"/>
                        </a:rPr>
                        <a:t>Watermelon</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12</a:t>
                      </a:r>
                    </a:p>
                  </a:txBody>
                  <a:tcPr marL="9525" marR="9525" marT="9525" marB="0" anchor="ctr">
                    <a:solidFill>
                      <a:schemeClr val="tx2">
                        <a:lumMod val="40000"/>
                        <a:lumOff val="60000"/>
                      </a:schemeClr>
                    </a:solidFill>
                  </a:tcPr>
                </a:tc>
                <a:extLst>
                  <a:ext uri="{0D108BD9-81ED-4DB2-BD59-A6C34878D82A}">
                    <a16:rowId xmlns:a16="http://schemas.microsoft.com/office/drawing/2014/main" val="1077718254"/>
                  </a:ext>
                </a:extLst>
              </a:tr>
              <a:tr h="190500">
                <a:tc>
                  <a:txBody>
                    <a:bodyPr/>
                    <a:lstStyle/>
                    <a:p>
                      <a:pPr algn="ctr" fontAlgn="ctr"/>
                      <a:r>
                        <a:rPr lang="en-AU" sz="1600" b="0" i="0" u="none" strike="noStrike">
                          <a:solidFill>
                            <a:schemeClr val="tx1"/>
                          </a:solidFill>
                          <a:effectLst/>
                          <a:latin typeface="+mj-lt"/>
                        </a:rPr>
                        <a:t>Kiwi</a:t>
                      </a:r>
                    </a:p>
                  </a:txBody>
                  <a:tcPr marL="9525" marR="9525" marT="9525" marB="0" anchor="ctr"/>
                </a:tc>
                <a:tc>
                  <a:txBody>
                    <a:bodyPr/>
                    <a:lstStyle/>
                    <a:p>
                      <a:pPr algn="ctr" fontAlgn="ctr"/>
                      <a:r>
                        <a:rPr lang="en-AU" sz="1600" b="0" i="0" u="none" strike="noStrike" dirty="0">
                          <a:solidFill>
                            <a:schemeClr val="tx1"/>
                          </a:solidFill>
                          <a:effectLst/>
                          <a:latin typeface="+mj-lt"/>
                        </a:rPr>
                        <a:t>18</a:t>
                      </a:r>
                    </a:p>
                  </a:txBody>
                  <a:tcPr marL="9525" marR="9525" marT="9525" marB="0" anchor="ctr"/>
                </a:tc>
                <a:extLst>
                  <a:ext uri="{0D108BD9-81ED-4DB2-BD59-A6C34878D82A}">
                    <a16:rowId xmlns:a16="http://schemas.microsoft.com/office/drawing/2014/main" val="104723606"/>
                  </a:ext>
                </a:extLst>
              </a:tr>
              <a:tr h="190500">
                <a:tc>
                  <a:txBody>
                    <a:bodyPr/>
                    <a:lstStyle/>
                    <a:p>
                      <a:pPr algn="ctr" fontAlgn="ctr"/>
                      <a:r>
                        <a:rPr lang="en-AU" sz="1600" b="0" i="0" u="none" strike="noStrike">
                          <a:solidFill>
                            <a:schemeClr val="tx1"/>
                          </a:solidFill>
                          <a:effectLst/>
                          <a:latin typeface="+mj-lt"/>
                        </a:rPr>
                        <a:t>Grape</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22</a:t>
                      </a:r>
                    </a:p>
                  </a:txBody>
                  <a:tcPr marL="9525" marR="9525" marT="9525" marB="0" anchor="ctr">
                    <a:solidFill>
                      <a:schemeClr val="tx2">
                        <a:lumMod val="40000"/>
                        <a:lumOff val="60000"/>
                      </a:schemeClr>
                    </a:solidFill>
                  </a:tcPr>
                </a:tc>
                <a:extLst>
                  <a:ext uri="{0D108BD9-81ED-4DB2-BD59-A6C34878D82A}">
                    <a16:rowId xmlns:a16="http://schemas.microsoft.com/office/drawing/2014/main" val="3136164216"/>
                  </a:ext>
                </a:extLst>
              </a:tr>
              <a:tr h="190500">
                <a:tc>
                  <a:txBody>
                    <a:bodyPr/>
                    <a:lstStyle/>
                    <a:p>
                      <a:pPr algn="ctr" fontAlgn="ctr"/>
                      <a:r>
                        <a:rPr lang="en-AU" sz="1600" b="0" i="0" u="none" strike="noStrike">
                          <a:solidFill>
                            <a:schemeClr val="tx1"/>
                          </a:solidFill>
                          <a:effectLst/>
                          <a:latin typeface="+mj-lt"/>
                        </a:rPr>
                        <a:t>Blueberry</a:t>
                      </a:r>
                    </a:p>
                  </a:txBody>
                  <a:tcPr marL="9525" marR="9525" marT="9525" marB="0" anchor="ctr"/>
                </a:tc>
                <a:tc>
                  <a:txBody>
                    <a:bodyPr/>
                    <a:lstStyle/>
                    <a:p>
                      <a:pPr algn="ctr" fontAlgn="ctr"/>
                      <a:r>
                        <a:rPr lang="en-AU" sz="1600" b="0" i="0" u="none" strike="noStrike" dirty="0">
                          <a:solidFill>
                            <a:schemeClr val="tx1"/>
                          </a:solidFill>
                          <a:effectLst/>
                          <a:latin typeface="+mj-lt"/>
                        </a:rPr>
                        <a:t>27</a:t>
                      </a:r>
                    </a:p>
                  </a:txBody>
                  <a:tcPr marL="9525" marR="9525" marT="9525" marB="0" anchor="ctr"/>
                </a:tc>
                <a:extLst>
                  <a:ext uri="{0D108BD9-81ED-4DB2-BD59-A6C34878D82A}">
                    <a16:rowId xmlns:a16="http://schemas.microsoft.com/office/drawing/2014/main" val="2520569280"/>
                  </a:ext>
                </a:extLst>
              </a:tr>
            </a:tbl>
          </a:graphicData>
        </a:graphic>
      </p:graphicFrame>
    </p:spTree>
    <p:extLst>
      <p:ext uri="{BB962C8B-B14F-4D97-AF65-F5344CB8AC3E}">
        <p14:creationId xmlns:p14="http://schemas.microsoft.com/office/powerpoint/2010/main" val="4446699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I can </a:t>
            </a:r>
            <a:r>
              <a:rPr lang="en-US" dirty="0"/>
              <a:t>interpret a graph</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r>
              <a:rPr lang="en-AU" dirty="0"/>
              <a:t>Whenever we are interpreting a graph, there are two things we need to consider:</a:t>
            </a:r>
          </a:p>
          <a:p>
            <a:endParaRPr lang="en-AU" dirty="0"/>
          </a:p>
          <a:p>
            <a:pPr marL="514350" indent="-514350">
              <a:buFont typeface="Arial" panose="020B0604020202020204" pitchFamily="34" charset="0"/>
              <a:buAutoNum type="arabicPeriod"/>
            </a:pPr>
            <a:r>
              <a:rPr lang="en-AU" dirty="0"/>
              <a:t>What was the aim of our experiment? Have we met it?</a:t>
            </a:r>
          </a:p>
          <a:p>
            <a:pPr marL="514350" indent="-514350">
              <a:buAutoNum type="arabicPeriod"/>
            </a:pPr>
            <a:r>
              <a:rPr lang="en-AU" dirty="0"/>
              <a:t>What was our hypothesis, and does the graph support this hypothesis?</a:t>
            </a:r>
          </a:p>
        </p:txBody>
      </p:sp>
    </p:spTree>
    <p:extLst>
      <p:ext uri="{BB962C8B-B14F-4D97-AF65-F5344CB8AC3E}">
        <p14:creationId xmlns:p14="http://schemas.microsoft.com/office/powerpoint/2010/main" val="16968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I can </a:t>
            </a:r>
            <a:r>
              <a:rPr lang="en-US" dirty="0"/>
              <a:t>interpret a graph</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r>
              <a:rPr lang="en-AU" dirty="0"/>
              <a:t>Aim: To determine if a tennis ball can break a window.</a:t>
            </a:r>
          </a:p>
          <a:p>
            <a:endParaRPr lang="en-AU" dirty="0"/>
          </a:p>
          <a:p>
            <a:r>
              <a:rPr lang="en-AU" dirty="0"/>
              <a:t>Hypothesis: If the tennis ball is thrown hard, it will break a window. </a:t>
            </a:r>
          </a:p>
        </p:txBody>
      </p:sp>
      <p:graphicFrame>
        <p:nvGraphicFramePr>
          <p:cNvPr id="6" name="Table 5">
            <a:extLst>
              <a:ext uri="{FF2B5EF4-FFF2-40B4-BE49-F238E27FC236}">
                <a16:creationId xmlns:a16="http://schemas.microsoft.com/office/drawing/2014/main" id="{24653390-1323-9125-4F04-7EA2E7955348}"/>
              </a:ext>
            </a:extLst>
          </p:cNvPr>
          <p:cNvGraphicFramePr>
            <a:graphicFrameLocks noGrp="1"/>
          </p:cNvGraphicFramePr>
          <p:nvPr/>
        </p:nvGraphicFramePr>
        <p:xfrm>
          <a:off x="9778706" y="339676"/>
          <a:ext cx="2073325" cy="5564505"/>
        </p:xfrm>
        <a:graphic>
          <a:graphicData uri="http://schemas.openxmlformats.org/drawingml/2006/table">
            <a:tbl>
              <a:tblPr>
                <a:tableStyleId>{5C22544A-7EE6-4342-B048-85BDC9FD1C3A}</a:tableStyleId>
              </a:tblPr>
              <a:tblGrid>
                <a:gridCol w="1044649">
                  <a:extLst>
                    <a:ext uri="{9D8B030D-6E8A-4147-A177-3AD203B41FA5}">
                      <a16:colId xmlns:a16="http://schemas.microsoft.com/office/drawing/2014/main" val="1339715636"/>
                    </a:ext>
                  </a:extLst>
                </a:gridCol>
                <a:gridCol w="1028676">
                  <a:extLst>
                    <a:ext uri="{9D8B030D-6E8A-4147-A177-3AD203B41FA5}">
                      <a16:colId xmlns:a16="http://schemas.microsoft.com/office/drawing/2014/main" val="1344635262"/>
                    </a:ext>
                  </a:extLst>
                </a:gridCol>
              </a:tblGrid>
              <a:tr h="190500">
                <a:tc>
                  <a:txBody>
                    <a:bodyPr/>
                    <a:lstStyle/>
                    <a:p>
                      <a:pPr algn="ctr" fontAlgn="b"/>
                      <a:r>
                        <a:rPr lang="en-AU" sz="1600" b="1" u="none" strike="noStrike" dirty="0">
                          <a:solidFill>
                            <a:schemeClr val="bg1"/>
                          </a:solidFill>
                          <a:effectLst/>
                        </a:rPr>
                        <a:t>Time in Air (s)</a:t>
                      </a:r>
                      <a:endParaRPr lang="en-AU" sz="1600" b="1" i="0" u="none" strike="noStrike" dirty="0">
                        <a:solidFill>
                          <a:schemeClr val="bg1"/>
                        </a:solidFill>
                        <a:effectLst/>
                        <a:latin typeface="Calibri" panose="020F0502020204030204" pitchFamily="34" charset="0"/>
                      </a:endParaRPr>
                    </a:p>
                  </a:txBody>
                  <a:tcPr marL="9525" marR="9525" marT="9525" marB="0" anchor="ctr">
                    <a:solidFill>
                      <a:srgbClr val="2E546D"/>
                    </a:solidFill>
                  </a:tcPr>
                </a:tc>
                <a:tc>
                  <a:txBody>
                    <a:bodyPr/>
                    <a:lstStyle/>
                    <a:p>
                      <a:pPr algn="ctr" fontAlgn="b"/>
                      <a:r>
                        <a:rPr lang="en-AU" sz="1600" b="1" u="none" strike="noStrike" dirty="0">
                          <a:solidFill>
                            <a:schemeClr val="bg1"/>
                          </a:solidFill>
                          <a:effectLst/>
                        </a:rPr>
                        <a:t>Height (cm)</a:t>
                      </a:r>
                      <a:endParaRPr lang="en-AU" sz="1600" b="1" i="0" u="none" strike="noStrike" dirty="0">
                        <a:solidFill>
                          <a:schemeClr val="bg1"/>
                        </a:solidFill>
                        <a:effectLst/>
                        <a:latin typeface="Calibri" panose="020F0502020204030204" pitchFamily="34" charset="0"/>
                      </a:endParaRPr>
                    </a:p>
                  </a:txBody>
                  <a:tcPr marL="9525" marR="9525" marT="9525" marB="0" anchor="ctr">
                    <a:solidFill>
                      <a:srgbClr val="2E546D"/>
                    </a:solidFill>
                  </a:tcPr>
                </a:tc>
                <a:extLst>
                  <a:ext uri="{0D108BD9-81ED-4DB2-BD59-A6C34878D82A}">
                    <a16:rowId xmlns:a16="http://schemas.microsoft.com/office/drawing/2014/main" val="3570233602"/>
                  </a:ext>
                </a:extLst>
              </a:tr>
              <a:tr h="190500">
                <a:tc>
                  <a:txBody>
                    <a:bodyPr/>
                    <a:lstStyle/>
                    <a:p>
                      <a:pPr algn="ctr" fontAlgn="b"/>
                      <a:r>
                        <a:rPr lang="en-AU" sz="1600" u="none" strike="noStrike" dirty="0">
                          <a:effectLst/>
                        </a:rPr>
                        <a:t>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95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807906413"/>
                  </a:ext>
                </a:extLst>
              </a:tr>
              <a:tr h="190500">
                <a:tc>
                  <a:txBody>
                    <a:bodyPr/>
                    <a:lstStyle/>
                    <a:p>
                      <a:pPr algn="ctr" fontAlgn="b"/>
                      <a:r>
                        <a:rPr lang="en-AU" sz="1600" u="none" strike="noStrike" dirty="0">
                          <a:effectLst/>
                        </a:rPr>
                        <a:t>2</a:t>
                      </a:r>
                      <a:endParaRPr lang="en-AU"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180</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611381304"/>
                  </a:ext>
                </a:extLst>
              </a:tr>
              <a:tr h="190500">
                <a:tc>
                  <a:txBody>
                    <a:bodyPr/>
                    <a:lstStyle/>
                    <a:p>
                      <a:pPr algn="ctr" fontAlgn="b"/>
                      <a:r>
                        <a:rPr lang="en-AU" sz="1600" u="none" strike="noStrike" dirty="0">
                          <a:effectLst/>
                        </a:rPr>
                        <a:t>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256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089001632"/>
                  </a:ext>
                </a:extLst>
              </a:tr>
              <a:tr h="190500">
                <a:tc>
                  <a:txBody>
                    <a:bodyPr/>
                    <a:lstStyle/>
                    <a:p>
                      <a:pPr algn="ctr" fontAlgn="b"/>
                      <a:r>
                        <a:rPr lang="en-AU" sz="1600" u="none" strike="noStrike" dirty="0">
                          <a:effectLst/>
                        </a:rPr>
                        <a:t>4</a:t>
                      </a:r>
                      <a:endParaRPr lang="en-AU"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322</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140555235"/>
                  </a:ext>
                </a:extLst>
              </a:tr>
              <a:tr h="190500">
                <a:tc>
                  <a:txBody>
                    <a:bodyPr/>
                    <a:lstStyle/>
                    <a:p>
                      <a:pPr algn="ctr" fontAlgn="b"/>
                      <a:r>
                        <a:rPr lang="en-AU" sz="1600" u="none" strike="noStrike" dirty="0">
                          <a:effectLst/>
                        </a:rPr>
                        <a:t>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377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47431620"/>
                  </a:ext>
                </a:extLst>
              </a:tr>
              <a:tr h="190500">
                <a:tc>
                  <a:txBody>
                    <a:bodyPr/>
                    <a:lstStyle/>
                    <a:p>
                      <a:pPr algn="ctr" fontAlgn="b"/>
                      <a:r>
                        <a:rPr lang="en-AU" sz="1600" u="none" strike="noStrike">
                          <a:effectLst/>
                        </a:rPr>
                        <a:t>6</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423</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401233007"/>
                  </a:ext>
                </a:extLst>
              </a:tr>
              <a:tr h="190500">
                <a:tc>
                  <a:txBody>
                    <a:bodyPr/>
                    <a:lstStyle/>
                    <a:p>
                      <a:pPr algn="ctr" fontAlgn="b"/>
                      <a:r>
                        <a:rPr lang="en-AU" sz="1600" u="none" strike="noStrike" dirty="0">
                          <a:effectLst/>
                        </a:rPr>
                        <a:t>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460</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1077718254"/>
                  </a:ext>
                </a:extLst>
              </a:tr>
              <a:tr h="190500">
                <a:tc>
                  <a:txBody>
                    <a:bodyPr/>
                    <a:lstStyle/>
                    <a:p>
                      <a:pPr algn="ctr" fontAlgn="b"/>
                      <a:r>
                        <a:rPr lang="en-AU" sz="1600" u="none" strike="noStrike">
                          <a:effectLst/>
                        </a:rPr>
                        <a:t>8</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486</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04723606"/>
                  </a:ext>
                </a:extLst>
              </a:tr>
              <a:tr h="190500">
                <a:tc>
                  <a:txBody>
                    <a:bodyPr/>
                    <a:lstStyle/>
                    <a:p>
                      <a:pPr algn="ctr" fontAlgn="b"/>
                      <a:r>
                        <a:rPr lang="en-AU" sz="1600" u="none" strike="noStrike" dirty="0">
                          <a:effectLst/>
                        </a:rPr>
                        <a:t>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503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136164216"/>
                  </a:ext>
                </a:extLst>
              </a:tr>
              <a:tr h="190500">
                <a:tc>
                  <a:txBody>
                    <a:bodyPr/>
                    <a:lstStyle/>
                    <a:p>
                      <a:pPr algn="ctr" fontAlgn="b"/>
                      <a:r>
                        <a:rPr lang="en-AU" sz="1600" u="none" strike="noStrike">
                          <a:effectLst/>
                        </a:rPr>
                        <a:t>10</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510</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520569280"/>
                  </a:ext>
                </a:extLst>
              </a:tr>
              <a:tr h="190500">
                <a:tc>
                  <a:txBody>
                    <a:bodyPr/>
                    <a:lstStyle/>
                    <a:p>
                      <a:pPr algn="ctr" fontAlgn="b"/>
                      <a:r>
                        <a:rPr lang="en-AU" sz="1600" u="none" strike="noStrike" dirty="0">
                          <a:effectLst/>
                        </a:rPr>
                        <a:t>11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506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358137123"/>
                  </a:ext>
                </a:extLst>
              </a:tr>
              <a:tr h="190500">
                <a:tc>
                  <a:txBody>
                    <a:bodyPr/>
                    <a:lstStyle/>
                    <a:p>
                      <a:pPr algn="ctr" fontAlgn="b"/>
                      <a:r>
                        <a:rPr lang="en-AU" sz="1600" u="none" strike="noStrike">
                          <a:effectLst/>
                        </a:rPr>
                        <a:t>12</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494</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862813135"/>
                  </a:ext>
                </a:extLst>
              </a:tr>
              <a:tr h="190500">
                <a:tc>
                  <a:txBody>
                    <a:bodyPr/>
                    <a:lstStyle/>
                    <a:p>
                      <a:pPr algn="ctr" fontAlgn="b"/>
                      <a:r>
                        <a:rPr lang="en-AU" sz="1600" u="none" strike="noStrike" dirty="0">
                          <a:effectLst/>
                        </a:rPr>
                        <a:t>13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471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661417859"/>
                  </a:ext>
                </a:extLst>
              </a:tr>
              <a:tr h="190500">
                <a:tc>
                  <a:txBody>
                    <a:bodyPr/>
                    <a:lstStyle/>
                    <a:p>
                      <a:pPr algn="ctr" fontAlgn="b"/>
                      <a:r>
                        <a:rPr lang="en-AU" sz="1600" u="none" strike="noStrike">
                          <a:effectLst/>
                        </a:rPr>
                        <a:t>14</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439</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026143358"/>
                  </a:ext>
                </a:extLst>
              </a:tr>
              <a:tr h="190500">
                <a:tc>
                  <a:txBody>
                    <a:bodyPr/>
                    <a:lstStyle/>
                    <a:p>
                      <a:pPr algn="ctr" fontAlgn="b"/>
                      <a:r>
                        <a:rPr lang="en-AU" sz="1600" u="none" strike="noStrike" dirty="0">
                          <a:effectLst/>
                        </a:rPr>
                        <a:t>15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396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146555563"/>
                  </a:ext>
                </a:extLst>
              </a:tr>
              <a:tr h="190500">
                <a:tc>
                  <a:txBody>
                    <a:bodyPr/>
                    <a:lstStyle/>
                    <a:p>
                      <a:pPr algn="ctr" fontAlgn="b"/>
                      <a:r>
                        <a:rPr lang="en-AU" sz="1600" u="none" strike="noStrike">
                          <a:effectLst/>
                        </a:rPr>
                        <a:t>16</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344</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604934100"/>
                  </a:ext>
                </a:extLst>
              </a:tr>
              <a:tr h="190500">
                <a:tc>
                  <a:txBody>
                    <a:bodyPr/>
                    <a:lstStyle/>
                    <a:p>
                      <a:pPr algn="ctr" fontAlgn="b"/>
                      <a:r>
                        <a:rPr lang="en-AU" sz="1600" u="none" strike="noStrike" dirty="0">
                          <a:effectLst/>
                        </a:rPr>
                        <a:t>17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282</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1265210077"/>
                  </a:ext>
                </a:extLst>
              </a:tr>
              <a:tr h="190500">
                <a:tc>
                  <a:txBody>
                    <a:bodyPr/>
                    <a:lstStyle/>
                    <a:p>
                      <a:pPr algn="ctr" fontAlgn="b"/>
                      <a:r>
                        <a:rPr lang="en-AU" sz="1600" u="none" strike="noStrike">
                          <a:effectLst/>
                        </a:rPr>
                        <a:t>18</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211</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297196488"/>
                  </a:ext>
                </a:extLst>
              </a:tr>
              <a:tr h="190500">
                <a:tc>
                  <a:txBody>
                    <a:bodyPr/>
                    <a:lstStyle/>
                    <a:p>
                      <a:pPr algn="ctr" fontAlgn="b"/>
                      <a:r>
                        <a:rPr lang="en-AU" sz="1600" u="none" strike="noStrike" dirty="0">
                          <a:effectLst/>
                        </a:rPr>
                        <a:t>19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129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710944768"/>
                  </a:ext>
                </a:extLst>
              </a:tr>
              <a:tr h="190500">
                <a:tc>
                  <a:txBody>
                    <a:bodyPr/>
                    <a:lstStyle/>
                    <a:p>
                      <a:pPr algn="ctr" fontAlgn="b"/>
                      <a:r>
                        <a:rPr lang="en-AU" sz="1600" u="none" strike="noStrike">
                          <a:effectLst/>
                        </a:rPr>
                        <a:t>20</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dirty="0">
                          <a:effectLst/>
                        </a:rPr>
                        <a:t>38</a:t>
                      </a:r>
                      <a:endParaRPr lang="en-AU" sz="16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296499987"/>
                  </a:ext>
                </a:extLst>
              </a:tr>
            </a:tbl>
          </a:graphicData>
        </a:graphic>
      </p:graphicFrame>
      <p:graphicFrame>
        <p:nvGraphicFramePr>
          <p:cNvPr id="9" name="Chart 8">
            <a:extLst>
              <a:ext uri="{FF2B5EF4-FFF2-40B4-BE49-F238E27FC236}">
                <a16:creationId xmlns:a16="http://schemas.microsoft.com/office/drawing/2014/main" id="{1B61FA95-A7C9-6D8F-4F25-6D7811040FD5}"/>
              </a:ext>
            </a:extLst>
          </p:cNvPr>
          <p:cNvGraphicFramePr>
            <a:graphicFrameLocks/>
          </p:cNvGraphicFramePr>
          <p:nvPr/>
        </p:nvGraphicFramePr>
        <p:xfrm>
          <a:off x="2152357" y="3922081"/>
          <a:ext cx="6467987" cy="272076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584861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I can </a:t>
            </a:r>
            <a:r>
              <a:rPr lang="en-US" dirty="0"/>
              <a:t>interpret a graph</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r>
              <a:rPr lang="en-AU" dirty="0"/>
              <a:t>Aim: </a:t>
            </a:r>
            <a:r>
              <a:rPr lang="en-AU" dirty="0">
                <a:solidFill>
                  <a:srgbClr val="FF0000"/>
                </a:solidFill>
              </a:rPr>
              <a:t>No, this experiment has not met the aim. </a:t>
            </a:r>
            <a:r>
              <a:rPr lang="en-AU" dirty="0"/>
              <a:t>This data shows us what happens when a tennis ball is thrown in the air, nothing about what it hits.</a:t>
            </a:r>
            <a:endParaRPr lang="en-AU" dirty="0">
              <a:solidFill>
                <a:srgbClr val="FF0000"/>
              </a:solidFill>
            </a:endParaRPr>
          </a:p>
          <a:p>
            <a:endParaRPr lang="en-AU" dirty="0"/>
          </a:p>
          <a:p>
            <a:r>
              <a:rPr lang="en-AU" dirty="0"/>
              <a:t>Hypothesis: </a:t>
            </a:r>
            <a:r>
              <a:rPr lang="en-AU" dirty="0">
                <a:solidFill>
                  <a:srgbClr val="FF0000"/>
                </a:solidFill>
              </a:rPr>
              <a:t>This data does not support the hypothesis. </a:t>
            </a:r>
            <a:r>
              <a:rPr lang="en-AU" dirty="0"/>
              <a:t>It has nothing to do with the hypothesis.</a:t>
            </a:r>
            <a:endParaRPr lang="en-AU" dirty="0">
              <a:solidFill>
                <a:srgbClr val="FF0000"/>
              </a:solidFill>
            </a:endParaRPr>
          </a:p>
        </p:txBody>
      </p:sp>
      <p:graphicFrame>
        <p:nvGraphicFramePr>
          <p:cNvPr id="6" name="Table 5">
            <a:extLst>
              <a:ext uri="{FF2B5EF4-FFF2-40B4-BE49-F238E27FC236}">
                <a16:creationId xmlns:a16="http://schemas.microsoft.com/office/drawing/2014/main" id="{24653390-1323-9125-4F04-7EA2E7955348}"/>
              </a:ext>
            </a:extLst>
          </p:cNvPr>
          <p:cNvGraphicFramePr>
            <a:graphicFrameLocks noGrp="1"/>
          </p:cNvGraphicFramePr>
          <p:nvPr/>
        </p:nvGraphicFramePr>
        <p:xfrm>
          <a:off x="9778706" y="339676"/>
          <a:ext cx="2073325" cy="5564505"/>
        </p:xfrm>
        <a:graphic>
          <a:graphicData uri="http://schemas.openxmlformats.org/drawingml/2006/table">
            <a:tbl>
              <a:tblPr>
                <a:tableStyleId>{5C22544A-7EE6-4342-B048-85BDC9FD1C3A}</a:tableStyleId>
              </a:tblPr>
              <a:tblGrid>
                <a:gridCol w="1044649">
                  <a:extLst>
                    <a:ext uri="{9D8B030D-6E8A-4147-A177-3AD203B41FA5}">
                      <a16:colId xmlns:a16="http://schemas.microsoft.com/office/drawing/2014/main" val="1339715636"/>
                    </a:ext>
                  </a:extLst>
                </a:gridCol>
                <a:gridCol w="1028676">
                  <a:extLst>
                    <a:ext uri="{9D8B030D-6E8A-4147-A177-3AD203B41FA5}">
                      <a16:colId xmlns:a16="http://schemas.microsoft.com/office/drawing/2014/main" val="1344635262"/>
                    </a:ext>
                  </a:extLst>
                </a:gridCol>
              </a:tblGrid>
              <a:tr h="190500">
                <a:tc>
                  <a:txBody>
                    <a:bodyPr/>
                    <a:lstStyle/>
                    <a:p>
                      <a:pPr algn="ctr" fontAlgn="b"/>
                      <a:r>
                        <a:rPr lang="en-AU" sz="1600" b="1" u="none" strike="noStrike" dirty="0">
                          <a:solidFill>
                            <a:schemeClr val="bg1"/>
                          </a:solidFill>
                          <a:effectLst/>
                        </a:rPr>
                        <a:t>Time in Air (s)</a:t>
                      </a:r>
                      <a:endParaRPr lang="en-AU" sz="1600" b="1" i="0" u="none" strike="noStrike" dirty="0">
                        <a:solidFill>
                          <a:schemeClr val="bg1"/>
                        </a:solidFill>
                        <a:effectLst/>
                        <a:latin typeface="Calibri" panose="020F0502020204030204" pitchFamily="34" charset="0"/>
                      </a:endParaRPr>
                    </a:p>
                  </a:txBody>
                  <a:tcPr marL="9525" marR="9525" marT="9525" marB="0" anchor="ctr">
                    <a:solidFill>
                      <a:srgbClr val="2E546D"/>
                    </a:solidFill>
                  </a:tcPr>
                </a:tc>
                <a:tc>
                  <a:txBody>
                    <a:bodyPr/>
                    <a:lstStyle/>
                    <a:p>
                      <a:pPr algn="ctr" fontAlgn="b"/>
                      <a:r>
                        <a:rPr lang="en-AU" sz="1600" b="1" u="none" strike="noStrike" dirty="0">
                          <a:solidFill>
                            <a:schemeClr val="bg1"/>
                          </a:solidFill>
                          <a:effectLst/>
                        </a:rPr>
                        <a:t>Height (cm)</a:t>
                      </a:r>
                      <a:endParaRPr lang="en-AU" sz="1600" b="1" i="0" u="none" strike="noStrike" dirty="0">
                        <a:solidFill>
                          <a:schemeClr val="bg1"/>
                        </a:solidFill>
                        <a:effectLst/>
                        <a:latin typeface="Calibri" panose="020F0502020204030204" pitchFamily="34" charset="0"/>
                      </a:endParaRPr>
                    </a:p>
                  </a:txBody>
                  <a:tcPr marL="9525" marR="9525" marT="9525" marB="0" anchor="ctr">
                    <a:solidFill>
                      <a:srgbClr val="2E546D"/>
                    </a:solidFill>
                  </a:tcPr>
                </a:tc>
                <a:extLst>
                  <a:ext uri="{0D108BD9-81ED-4DB2-BD59-A6C34878D82A}">
                    <a16:rowId xmlns:a16="http://schemas.microsoft.com/office/drawing/2014/main" val="3570233602"/>
                  </a:ext>
                </a:extLst>
              </a:tr>
              <a:tr h="190500">
                <a:tc>
                  <a:txBody>
                    <a:bodyPr/>
                    <a:lstStyle/>
                    <a:p>
                      <a:pPr algn="ctr" fontAlgn="b"/>
                      <a:r>
                        <a:rPr lang="en-AU" sz="1600" u="none" strike="noStrike" dirty="0">
                          <a:effectLst/>
                        </a:rPr>
                        <a:t>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95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807906413"/>
                  </a:ext>
                </a:extLst>
              </a:tr>
              <a:tr h="190500">
                <a:tc>
                  <a:txBody>
                    <a:bodyPr/>
                    <a:lstStyle/>
                    <a:p>
                      <a:pPr algn="ctr" fontAlgn="b"/>
                      <a:r>
                        <a:rPr lang="en-AU" sz="1600" u="none" strike="noStrike" dirty="0">
                          <a:effectLst/>
                        </a:rPr>
                        <a:t>2</a:t>
                      </a:r>
                      <a:endParaRPr lang="en-AU"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180</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611381304"/>
                  </a:ext>
                </a:extLst>
              </a:tr>
              <a:tr h="190500">
                <a:tc>
                  <a:txBody>
                    <a:bodyPr/>
                    <a:lstStyle/>
                    <a:p>
                      <a:pPr algn="ctr" fontAlgn="b"/>
                      <a:r>
                        <a:rPr lang="en-AU" sz="1600" u="none" strike="noStrike" dirty="0">
                          <a:effectLst/>
                        </a:rPr>
                        <a:t>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256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089001632"/>
                  </a:ext>
                </a:extLst>
              </a:tr>
              <a:tr h="190500">
                <a:tc>
                  <a:txBody>
                    <a:bodyPr/>
                    <a:lstStyle/>
                    <a:p>
                      <a:pPr algn="ctr" fontAlgn="b"/>
                      <a:r>
                        <a:rPr lang="en-AU" sz="1600" u="none" strike="noStrike" dirty="0">
                          <a:effectLst/>
                        </a:rPr>
                        <a:t>4</a:t>
                      </a:r>
                      <a:endParaRPr lang="en-AU"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322</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140555235"/>
                  </a:ext>
                </a:extLst>
              </a:tr>
              <a:tr h="190500">
                <a:tc>
                  <a:txBody>
                    <a:bodyPr/>
                    <a:lstStyle/>
                    <a:p>
                      <a:pPr algn="ctr" fontAlgn="b"/>
                      <a:r>
                        <a:rPr lang="en-AU" sz="1600" u="none" strike="noStrike" dirty="0">
                          <a:effectLst/>
                        </a:rPr>
                        <a:t>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377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47431620"/>
                  </a:ext>
                </a:extLst>
              </a:tr>
              <a:tr h="190500">
                <a:tc>
                  <a:txBody>
                    <a:bodyPr/>
                    <a:lstStyle/>
                    <a:p>
                      <a:pPr algn="ctr" fontAlgn="b"/>
                      <a:r>
                        <a:rPr lang="en-AU" sz="1600" u="none" strike="noStrike">
                          <a:effectLst/>
                        </a:rPr>
                        <a:t>6</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423</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401233007"/>
                  </a:ext>
                </a:extLst>
              </a:tr>
              <a:tr h="190500">
                <a:tc>
                  <a:txBody>
                    <a:bodyPr/>
                    <a:lstStyle/>
                    <a:p>
                      <a:pPr algn="ctr" fontAlgn="b"/>
                      <a:r>
                        <a:rPr lang="en-AU" sz="1600" u="none" strike="noStrike" dirty="0">
                          <a:effectLst/>
                        </a:rPr>
                        <a:t>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460</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1077718254"/>
                  </a:ext>
                </a:extLst>
              </a:tr>
              <a:tr h="190500">
                <a:tc>
                  <a:txBody>
                    <a:bodyPr/>
                    <a:lstStyle/>
                    <a:p>
                      <a:pPr algn="ctr" fontAlgn="b"/>
                      <a:r>
                        <a:rPr lang="en-AU" sz="1600" u="none" strike="noStrike">
                          <a:effectLst/>
                        </a:rPr>
                        <a:t>8</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486</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04723606"/>
                  </a:ext>
                </a:extLst>
              </a:tr>
              <a:tr h="190500">
                <a:tc>
                  <a:txBody>
                    <a:bodyPr/>
                    <a:lstStyle/>
                    <a:p>
                      <a:pPr algn="ctr" fontAlgn="b"/>
                      <a:r>
                        <a:rPr lang="en-AU" sz="1600" u="none" strike="noStrike" dirty="0">
                          <a:effectLst/>
                        </a:rPr>
                        <a:t>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503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136164216"/>
                  </a:ext>
                </a:extLst>
              </a:tr>
              <a:tr h="190500">
                <a:tc>
                  <a:txBody>
                    <a:bodyPr/>
                    <a:lstStyle/>
                    <a:p>
                      <a:pPr algn="ctr" fontAlgn="b"/>
                      <a:r>
                        <a:rPr lang="en-AU" sz="1600" u="none" strike="noStrike">
                          <a:effectLst/>
                        </a:rPr>
                        <a:t>10</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510</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520569280"/>
                  </a:ext>
                </a:extLst>
              </a:tr>
              <a:tr h="190500">
                <a:tc>
                  <a:txBody>
                    <a:bodyPr/>
                    <a:lstStyle/>
                    <a:p>
                      <a:pPr algn="ctr" fontAlgn="b"/>
                      <a:r>
                        <a:rPr lang="en-AU" sz="1600" u="none" strike="noStrike" dirty="0">
                          <a:effectLst/>
                        </a:rPr>
                        <a:t>11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506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358137123"/>
                  </a:ext>
                </a:extLst>
              </a:tr>
              <a:tr h="190500">
                <a:tc>
                  <a:txBody>
                    <a:bodyPr/>
                    <a:lstStyle/>
                    <a:p>
                      <a:pPr algn="ctr" fontAlgn="b"/>
                      <a:r>
                        <a:rPr lang="en-AU" sz="1600" u="none" strike="noStrike">
                          <a:effectLst/>
                        </a:rPr>
                        <a:t>12</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494</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862813135"/>
                  </a:ext>
                </a:extLst>
              </a:tr>
              <a:tr h="190500">
                <a:tc>
                  <a:txBody>
                    <a:bodyPr/>
                    <a:lstStyle/>
                    <a:p>
                      <a:pPr algn="ctr" fontAlgn="b"/>
                      <a:r>
                        <a:rPr lang="en-AU" sz="1600" u="none" strike="noStrike" dirty="0">
                          <a:effectLst/>
                        </a:rPr>
                        <a:t>13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471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661417859"/>
                  </a:ext>
                </a:extLst>
              </a:tr>
              <a:tr h="190500">
                <a:tc>
                  <a:txBody>
                    <a:bodyPr/>
                    <a:lstStyle/>
                    <a:p>
                      <a:pPr algn="ctr" fontAlgn="b"/>
                      <a:r>
                        <a:rPr lang="en-AU" sz="1600" u="none" strike="noStrike">
                          <a:effectLst/>
                        </a:rPr>
                        <a:t>14</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439</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026143358"/>
                  </a:ext>
                </a:extLst>
              </a:tr>
              <a:tr h="190500">
                <a:tc>
                  <a:txBody>
                    <a:bodyPr/>
                    <a:lstStyle/>
                    <a:p>
                      <a:pPr algn="ctr" fontAlgn="b"/>
                      <a:r>
                        <a:rPr lang="en-AU" sz="1600" u="none" strike="noStrike" dirty="0">
                          <a:effectLst/>
                        </a:rPr>
                        <a:t>15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396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146555563"/>
                  </a:ext>
                </a:extLst>
              </a:tr>
              <a:tr h="190500">
                <a:tc>
                  <a:txBody>
                    <a:bodyPr/>
                    <a:lstStyle/>
                    <a:p>
                      <a:pPr algn="ctr" fontAlgn="b"/>
                      <a:r>
                        <a:rPr lang="en-AU" sz="1600" u="none" strike="noStrike">
                          <a:effectLst/>
                        </a:rPr>
                        <a:t>16</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344</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604934100"/>
                  </a:ext>
                </a:extLst>
              </a:tr>
              <a:tr h="190500">
                <a:tc>
                  <a:txBody>
                    <a:bodyPr/>
                    <a:lstStyle/>
                    <a:p>
                      <a:pPr algn="ctr" fontAlgn="b"/>
                      <a:r>
                        <a:rPr lang="en-AU" sz="1600" u="none" strike="noStrike" dirty="0">
                          <a:effectLst/>
                        </a:rPr>
                        <a:t>17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282</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1265210077"/>
                  </a:ext>
                </a:extLst>
              </a:tr>
              <a:tr h="190500">
                <a:tc>
                  <a:txBody>
                    <a:bodyPr/>
                    <a:lstStyle/>
                    <a:p>
                      <a:pPr algn="ctr" fontAlgn="b"/>
                      <a:r>
                        <a:rPr lang="en-AU" sz="1600" u="none" strike="noStrike">
                          <a:effectLst/>
                        </a:rPr>
                        <a:t>18</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211</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297196488"/>
                  </a:ext>
                </a:extLst>
              </a:tr>
              <a:tr h="190500">
                <a:tc>
                  <a:txBody>
                    <a:bodyPr/>
                    <a:lstStyle/>
                    <a:p>
                      <a:pPr algn="ctr" fontAlgn="b"/>
                      <a:r>
                        <a:rPr lang="en-AU" sz="1600" u="none" strike="noStrike" dirty="0">
                          <a:effectLst/>
                        </a:rPr>
                        <a:t>19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129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710944768"/>
                  </a:ext>
                </a:extLst>
              </a:tr>
              <a:tr h="190500">
                <a:tc>
                  <a:txBody>
                    <a:bodyPr/>
                    <a:lstStyle/>
                    <a:p>
                      <a:pPr algn="ctr" fontAlgn="b"/>
                      <a:r>
                        <a:rPr lang="en-AU" sz="1600" u="none" strike="noStrike">
                          <a:effectLst/>
                        </a:rPr>
                        <a:t>20</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dirty="0">
                          <a:effectLst/>
                        </a:rPr>
                        <a:t>38</a:t>
                      </a:r>
                      <a:endParaRPr lang="en-AU" sz="16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296499987"/>
                  </a:ext>
                </a:extLst>
              </a:tr>
            </a:tbl>
          </a:graphicData>
        </a:graphic>
      </p:graphicFrame>
      <p:graphicFrame>
        <p:nvGraphicFramePr>
          <p:cNvPr id="9" name="Chart 8">
            <a:extLst>
              <a:ext uri="{FF2B5EF4-FFF2-40B4-BE49-F238E27FC236}">
                <a16:creationId xmlns:a16="http://schemas.microsoft.com/office/drawing/2014/main" id="{1B61FA95-A7C9-6D8F-4F25-6D7811040FD5}"/>
              </a:ext>
            </a:extLst>
          </p:cNvPr>
          <p:cNvGraphicFramePr>
            <a:graphicFrameLocks/>
          </p:cNvGraphicFramePr>
          <p:nvPr/>
        </p:nvGraphicFramePr>
        <p:xfrm>
          <a:off x="2152357" y="3922081"/>
          <a:ext cx="6467987" cy="272076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48184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D94F287B-B4E7-63AE-D40F-79E658C32C93}"/>
              </a:ext>
            </a:extLst>
          </p:cNvPr>
          <p:cNvGraphicFramePr>
            <a:graphicFrameLocks/>
          </p:cNvGraphicFramePr>
          <p:nvPr/>
        </p:nvGraphicFramePr>
        <p:xfrm>
          <a:off x="2152357" y="3699694"/>
          <a:ext cx="6681788" cy="294315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I can </a:t>
            </a:r>
            <a:r>
              <a:rPr lang="en-US" dirty="0"/>
              <a:t>interpret a graph</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r>
              <a:rPr lang="en-AU" dirty="0"/>
              <a:t>Aim: To determine which fruit people like the most.</a:t>
            </a:r>
          </a:p>
          <a:p>
            <a:endParaRPr lang="en-AU" dirty="0"/>
          </a:p>
          <a:p>
            <a:r>
              <a:rPr lang="en-AU" dirty="0"/>
              <a:t>Hypothesis: Orange will have the highest fruit rating.</a:t>
            </a:r>
          </a:p>
        </p:txBody>
      </p:sp>
      <p:graphicFrame>
        <p:nvGraphicFramePr>
          <p:cNvPr id="6" name="Table 5">
            <a:extLst>
              <a:ext uri="{FF2B5EF4-FFF2-40B4-BE49-F238E27FC236}">
                <a16:creationId xmlns:a16="http://schemas.microsoft.com/office/drawing/2014/main" id="{24653390-1323-9125-4F04-7EA2E7955348}"/>
              </a:ext>
            </a:extLst>
          </p:cNvPr>
          <p:cNvGraphicFramePr>
            <a:graphicFrameLocks noGrp="1"/>
          </p:cNvGraphicFramePr>
          <p:nvPr/>
        </p:nvGraphicFramePr>
        <p:xfrm>
          <a:off x="9390185" y="1431806"/>
          <a:ext cx="2693548" cy="3030855"/>
        </p:xfrm>
        <a:graphic>
          <a:graphicData uri="http://schemas.openxmlformats.org/drawingml/2006/table">
            <a:tbl>
              <a:tblPr>
                <a:tableStyleId>{5C22544A-7EE6-4342-B048-85BDC9FD1C3A}</a:tableStyleId>
              </a:tblPr>
              <a:tblGrid>
                <a:gridCol w="1290637">
                  <a:extLst>
                    <a:ext uri="{9D8B030D-6E8A-4147-A177-3AD203B41FA5}">
                      <a16:colId xmlns:a16="http://schemas.microsoft.com/office/drawing/2014/main" val="1339715636"/>
                    </a:ext>
                  </a:extLst>
                </a:gridCol>
                <a:gridCol w="1402911">
                  <a:extLst>
                    <a:ext uri="{9D8B030D-6E8A-4147-A177-3AD203B41FA5}">
                      <a16:colId xmlns:a16="http://schemas.microsoft.com/office/drawing/2014/main" val="1344635262"/>
                    </a:ext>
                  </a:extLst>
                </a:gridCol>
              </a:tblGrid>
              <a:tr h="190500">
                <a:tc>
                  <a:txBody>
                    <a:bodyPr/>
                    <a:lstStyle/>
                    <a:p>
                      <a:pPr algn="ctr" fontAlgn="b"/>
                      <a:r>
                        <a:rPr lang="en-AU" sz="1600" b="1" i="0" u="none" strike="noStrike" dirty="0">
                          <a:solidFill>
                            <a:schemeClr val="bg1"/>
                          </a:solidFill>
                          <a:effectLst/>
                          <a:latin typeface="+mj-lt"/>
                        </a:rPr>
                        <a:t>Fruit</a:t>
                      </a:r>
                    </a:p>
                  </a:txBody>
                  <a:tcPr marL="9525" marR="9525" marT="9525" marB="0" anchor="ctr">
                    <a:solidFill>
                      <a:srgbClr val="2E546D"/>
                    </a:solidFill>
                  </a:tcPr>
                </a:tc>
                <a:tc>
                  <a:txBody>
                    <a:bodyPr/>
                    <a:lstStyle/>
                    <a:p>
                      <a:pPr algn="ctr" fontAlgn="b"/>
                      <a:r>
                        <a:rPr lang="en-AU" sz="1600" b="1" i="0" u="none" strike="noStrike" dirty="0">
                          <a:solidFill>
                            <a:schemeClr val="bg1"/>
                          </a:solidFill>
                          <a:effectLst/>
                          <a:latin typeface="+mj-lt"/>
                        </a:rPr>
                        <a:t>Number of People</a:t>
                      </a:r>
                    </a:p>
                  </a:txBody>
                  <a:tcPr marL="9525" marR="9525" marT="9525" marB="0" anchor="ctr">
                    <a:solidFill>
                      <a:srgbClr val="2E546D"/>
                    </a:solidFill>
                  </a:tcPr>
                </a:tc>
                <a:extLst>
                  <a:ext uri="{0D108BD9-81ED-4DB2-BD59-A6C34878D82A}">
                    <a16:rowId xmlns:a16="http://schemas.microsoft.com/office/drawing/2014/main" val="3570233602"/>
                  </a:ext>
                </a:extLst>
              </a:tr>
              <a:tr h="190500">
                <a:tc>
                  <a:txBody>
                    <a:bodyPr/>
                    <a:lstStyle/>
                    <a:p>
                      <a:pPr algn="ctr" fontAlgn="ctr"/>
                      <a:r>
                        <a:rPr lang="en-AU" sz="1600" b="0" i="0" u="none" strike="noStrike" dirty="0">
                          <a:solidFill>
                            <a:schemeClr val="tx1"/>
                          </a:solidFill>
                          <a:effectLst/>
                          <a:latin typeface="+mj-lt"/>
                        </a:rPr>
                        <a:t>Apple</a:t>
                      </a:r>
                    </a:p>
                  </a:txBody>
                  <a:tcPr marL="9525" marR="9525" marT="9525" marB="0" anchor="ctr">
                    <a:solidFill>
                      <a:schemeClr val="tx2">
                        <a:lumMod val="40000"/>
                        <a:lumOff val="60000"/>
                      </a:schemeClr>
                    </a:solidFill>
                  </a:tcPr>
                </a:tc>
                <a:tc>
                  <a:txBody>
                    <a:bodyPr/>
                    <a:lstStyle/>
                    <a:p>
                      <a:pPr algn="ctr" fontAlgn="ctr"/>
                      <a:r>
                        <a:rPr lang="en-AU" sz="1600" b="0" i="0" u="none" strike="noStrike">
                          <a:solidFill>
                            <a:schemeClr val="tx1"/>
                          </a:solidFill>
                          <a:effectLst/>
                          <a:latin typeface="+mj-lt"/>
                        </a:rPr>
                        <a:t>25</a:t>
                      </a:r>
                    </a:p>
                  </a:txBody>
                  <a:tcPr marL="9525" marR="9525" marT="9525" marB="0" anchor="ctr">
                    <a:solidFill>
                      <a:schemeClr val="tx2">
                        <a:lumMod val="40000"/>
                        <a:lumOff val="60000"/>
                      </a:schemeClr>
                    </a:solidFill>
                  </a:tcPr>
                </a:tc>
                <a:extLst>
                  <a:ext uri="{0D108BD9-81ED-4DB2-BD59-A6C34878D82A}">
                    <a16:rowId xmlns:a16="http://schemas.microsoft.com/office/drawing/2014/main" val="3807906413"/>
                  </a:ext>
                </a:extLst>
              </a:tr>
              <a:tr h="190500">
                <a:tc>
                  <a:txBody>
                    <a:bodyPr/>
                    <a:lstStyle/>
                    <a:p>
                      <a:pPr algn="ctr" fontAlgn="ctr"/>
                      <a:r>
                        <a:rPr lang="en-AU" sz="1600" b="0" i="0" u="none" strike="noStrike" dirty="0">
                          <a:solidFill>
                            <a:schemeClr val="tx1"/>
                          </a:solidFill>
                          <a:effectLst/>
                          <a:latin typeface="+mj-lt"/>
                        </a:rPr>
                        <a:t>Banana</a:t>
                      </a:r>
                    </a:p>
                  </a:txBody>
                  <a:tcPr marL="9525" marR="9525" marT="9525" marB="0" anchor="ctr"/>
                </a:tc>
                <a:tc>
                  <a:txBody>
                    <a:bodyPr/>
                    <a:lstStyle/>
                    <a:p>
                      <a:pPr algn="ctr" fontAlgn="ctr"/>
                      <a:r>
                        <a:rPr lang="en-AU" sz="1600" b="0" i="0" u="none" strike="noStrike" dirty="0">
                          <a:solidFill>
                            <a:schemeClr val="tx1"/>
                          </a:solidFill>
                          <a:effectLst/>
                          <a:latin typeface="+mj-lt"/>
                        </a:rPr>
                        <a:t>35</a:t>
                      </a:r>
                    </a:p>
                  </a:txBody>
                  <a:tcPr marL="9525" marR="9525" marT="9525" marB="0" anchor="ctr"/>
                </a:tc>
                <a:extLst>
                  <a:ext uri="{0D108BD9-81ED-4DB2-BD59-A6C34878D82A}">
                    <a16:rowId xmlns:a16="http://schemas.microsoft.com/office/drawing/2014/main" val="2611381304"/>
                  </a:ext>
                </a:extLst>
              </a:tr>
              <a:tr h="190500">
                <a:tc>
                  <a:txBody>
                    <a:bodyPr/>
                    <a:lstStyle/>
                    <a:p>
                      <a:pPr algn="ctr" fontAlgn="ctr"/>
                      <a:r>
                        <a:rPr lang="en-AU" sz="1600" b="0" i="0" u="none" strike="noStrike">
                          <a:solidFill>
                            <a:schemeClr val="tx1"/>
                          </a:solidFill>
                          <a:effectLst/>
                          <a:latin typeface="+mj-lt"/>
                        </a:rPr>
                        <a:t>Orange</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15</a:t>
                      </a:r>
                    </a:p>
                  </a:txBody>
                  <a:tcPr marL="9525" marR="9525" marT="9525" marB="0" anchor="ctr">
                    <a:solidFill>
                      <a:schemeClr val="tx2">
                        <a:lumMod val="40000"/>
                        <a:lumOff val="60000"/>
                      </a:schemeClr>
                    </a:solidFill>
                  </a:tcPr>
                </a:tc>
                <a:extLst>
                  <a:ext uri="{0D108BD9-81ED-4DB2-BD59-A6C34878D82A}">
                    <a16:rowId xmlns:a16="http://schemas.microsoft.com/office/drawing/2014/main" val="2089001632"/>
                  </a:ext>
                </a:extLst>
              </a:tr>
              <a:tr h="190500">
                <a:tc>
                  <a:txBody>
                    <a:bodyPr/>
                    <a:lstStyle/>
                    <a:p>
                      <a:pPr algn="ctr" fontAlgn="ctr"/>
                      <a:r>
                        <a:rPr lang="en-AU" sz="1600" b="0" i="0" u="none" strike="noStrike" dirty="0">
                          <a:solidFill>
                            <a:schemeClr val="tx1"/>
                          </a:solidFill>
                          <a:effectLst/>
                          <a:latin typeface="+mj-lt"/>
                        </a:rPr>
                        <a:t>Strawberry</a:t>
                      </a:r>
                    </a:p>
                  </a:txBody>
                  <a:tcPr marL="9525" marR="9525" marT="9525" marB="0" anchor="ctr"/>
                </a:tc>
                <a:tc>
                  <a:txBody>
                    <a:bodyPr/>
                    <a:lstStyle/>
                    <a:p>
                      <a:pPr algn="ctr" fontAlgn="ctr"/>
                      <a:r>
                        <a:rPr lang="en-AU" sz="1600" b="0" i="0" u="none" strike="noStrike" dirty="0">
                          <a:solidFill>
                            <a:schemeClr val="tx1"/>
                          </a:solidFill>
                          <a:effectLst/>
                          <a:latin typeface="+mj-lt"/>
                        </a:rPr>
                        <a:t>30</a:t>
                      </a:r>
                    </a:p>
                  </a:txBody>
                  <a:tcPr marL="9525" marR="9525" marT="9525" marB="0" anchor="ctr"/>
                </a:tc>
                <a:extLst>
                  <a:ext uri="{0D108BD9-81ED-4DB2-BD59-A6C34878D82A}">
                    <a16:rowId xmlns:a16="http://schemas.microsoft.com/office/drawing/2014/main" val="3140555235"/>
                  </a:ext>
                </a:extLst>
              </a:tr>
              <a:tr h="190500">
                <a:tc>
                  <a:txBody>
                    <a:bodyPr/>
                    <a:lstStyle/>
                    <a:p>
                      <a:pPr algn="ctr" fontAlgn="ctr"/>
                      <a:r>
                        <a:rPr lang="en-AU" sz="1600" b="0" i="0" u="none" strike="noStrike">
                          <a:solidFill>
                            <a:schemeClr val="tx1"/>
                          </a:solidFill>
                          <a:effectLst/>
                          <a:latin typeface="+mj-lt"/>
                        </a:rPr>
                        <a:t>Mango</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20</a:t>
                      </a:r>
                    </a:p>
                  </a:txBody>
                  <a:tcPr marL="9525" marR="9525" marT="9525" marB="0" anchor="ctr">
                    <a:solidFill>
                      <a:schemeClr val="tx2">
                        <a:lumMod val="40000"/>
                        <a:lumOff val="60000"/>
                      </a:schemeClr>
                    </a:solidFill>
                  </a:tcPr>
                </a:tc>
                <a:extLst>
                  <a:ext uri="{0D108BD9-81ED-4DB2-BD59-A6C34878D82A}">
                    <a16:rowId xmlns:a16="http://schemas.microsoft.com/office/drawing/2014/main" val="347431620"/>
                  </a:ext>
                </a:extLst>
              </a:tr>
              <a:tr h="190500">
                <a:tc>
                  <a:txBody>
                    <a:bodyPr/>
                    <a:lstStyle/>
                    <a:p>
                      <a:pPr algn="ctr" fontAlgn="ctr"/>
                      <a:r>
                        <a:rPr lang="en-AU" sz="1600" b="0" i="0" u="none" strike="noStrike">
                          <a:solidFill>
                            <a:schemeClr val="tx1"/>
                          </a:solidFill>
                          <a:effectLst/>
                          <a:latin typeface="+mj-lt"/>
                        </a:rPr>
                        <a:t>Pineapple</a:t>
                      </a:r>
                    </a:p>
                  </a:txBody>
                  <a:tcPr marL="9525" marR="9525" marT="9525" marB="0" anchor="ctr"/>
                </a:tc>
                <a:tc>
                  <a:txBody>
                    <a:bodyPr/>
                    <a:lstStyle/>
                    <a:p>
                      <a:pPr algn="ctr" fontAlgn="ctr"/>
                      <a:r>
                        <a:rPr lang="en-AU" sz="1600" b="0" i="0" u="none" strike="noStrike" dirty="0">
                          <a:solidFill>
                            <a:schemeClr val="tx1"/>
                          </a:solidFill>
                          <a:effectLst/>
                          <a:latin typeface="+mj-lt"/>
                        </a:rPr>
                        <a:t>10</a:t>
                      </a:r>
                    </a:p>
                  </a:txBody>
                  <a:tcPr marL="9525" marR="9525" marT="9525" marB="0" anchor="ctr"/>
                </a:tc>
                <a:extLst>
                  <a:ext uri="{0D108BD9-81ED-4DB2-BD59-A6C34878D82A}">
                    <a16:rowId xmlns:a16="http://schemas.microsoft.com/office/drawing/2014/main" val="2401233007"/>
                  </a:ext>
                </a:extLst>
              </a:tr>
              <a:tr h="190500">
                <a:tc>
                  <a:txBody>
                    <a:bodyPr/>
                    <a:lstStyle/>
                    <a:p>
                      <a:pPr algn="ctr" fontAlgn="ctr"/>
                      <a:r>
                        <a:rPr lang="en-AU" sz="1600" b="0" i="0" u="none" strike="noStrike">
                          <a:solidFill>
                            <a:schemeClr val="tx1"/>
                          </a:solidFill>
                          <a:effectLst/>
                          <a:latin typeface="+mj-lt"/>
                        </a:rPr>
                        <a:t>Watermelon</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12</a:t>
                      </a:r>
                    </a:p>
                  </a:txBody>
                  <a:tcPr marL="9525" marR="9525" marT="9525" marB="0" anchor="ctr">
                    <a:solidFill>
                      <a:schemeClr val="tx2">
                        <a:lumMod val="40000"/>
                        <a:lumOff val="60000"/>
                      </a:schemeClr>
                    </a:solidFill>
                  </a:tcPr>
                </a:tc>
                <a:extLst>
                  <a:ext uri="{0D108BD9-81ED-4DB2-BD59-A6C34878D82A}">
                    <a16:rowId xmlns:a16="http://schemas.microsoft.com/office/drawing/2014/main" val="1077718254"/>
                  </a:ext>
                </a:extLst>
              </a:tr>
              <a:tr h="190500">
                <a:tc>
                  <a:txBody>
                    <a:bodyPr/>
                    <a:lstStyle/>
                    <a:p>
                      <a:pPr algn="ctr" fontAlgn="ctr"/>
                      <a:r>
                        <a:rPr lang="en-AU" sz="1600" b="0" i="0" u="none" strike="noStrike">
                          <a:solidFill>
                            <a:schemeClr val="tx1"/>
                          </a:solidFill>
                          <a:effectLst/>
                          <a:latin typeface="+mj-lt"/>
                        </a:rPr>
                        <a:t>Kiwi</a:t>
                      </a:r>
                    </a:p>
                  </a:txBody>
                  <a:tcPr marL="9525" marR="9525" marT="9525" marB="0" anchor="ctr"/>
                </a:tc>
                <a:tc>
                  <a:txBody>
                    <a:bodyPr/>
                    <a:lstStyle/>
                    <a:p>
                      <a:pPr algn="ctr" fontAlgn="ctr"/>
                      <a:r>
                        <a:rPr lang="en-AU" sz="1600" b="0" i="0" u="none" strike="noStrike" dirty="0">
                          <a:solidFill>
                            <a:schemeClr val="tx1"/>
                          </a:solidFill>
                          <a:effectLst/>
                          <a:latin typeface="+mj-lt"/>
                        </a:rPr>
                        <a:t>18</a:t>
                      </a:r>
                    </a:p>
                  </a:txBody>
                  <a:tcPr marL="9525" marR="9525" marT="9525" marB="0" anchor="ctr"/>
                </a:tc>
                <a:extLst>
                  <a:ext uri="{0D108BD9-81ED-4DB2-BD59-A6C34878D82A}">
                    <a16:rowId xmlns:a16="http://schemas.microsoft.com/office/drawing/2014/main" val="104723606"/>
                  </a:ext>
                </a:extLst>
              </a:tr>
              <a:tr h="190500">
                <a:tc>
                  <a:txBody>
                    <a:bodyPr/>
                    <a:lstStyle/>
                    <a:p>
                      <a:pPr algn="ctr" fontAlgn="ctr"/>
                      <a:r>
                        <a:rPr lang="en-AU" sz="1600" b="0" i="0" u="none" strike="noStrike">
                          <a:solidFill>
                            <a:schemeClr val="tx1"/>
                          </a:solidFill>
                          <a:effectLst/>
                          <a:latin typeface="+mj-lt"/>
                        </a:rPr>
                        <a:t>Grape</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22</a:t>
                      </a:r>
                    </a:p>
                  </a:txBody>
                  <a:tcPr marL="9525" marR="9525" marT="9525" marB="0" anchor="ctr">
                    <a:solidFill>
                      <a:schemeClr val="tx2">
                        <a:lumMod val="40000"/>
                        <a:lumOff val="60000"/>
                      </a:schemeClr>
                    </a:solidFill>
                  </a:tcPr>
                </a:tc>
                <a:extLst>
                  <a:ext uri="{0D108BD9-81ED-4DB2-BD59-A6C34878D82A}">
                    <a16:rowId xmlns:a16="http://schemas.microsoft.com/office/drawing/2014/main" val="3136164216"/>
                  </a:ext>
                </a:extLst>
              </a:tr>
              <a:tr h="190500">
                <a:tc>
                  <a:txBody>
                    <a:bodyPr/>
                    <a:lstStyle/>
                    <a:p>
                      <a:pPr algn="ctr" fontAlgn="ctr"/>
                      <a:r>
                        <a:rPr lang="en-AU" sz="1600" b="0" i="0" u="none" strike="noStrike">
                          <a:solidFill>
                            <a:schemeClr val="tx1"/>
                          </a:solidFill>
                          <a:effectLst/>
                          <a:latin typeface="+mj-lt"/>
                        </a:rPr>
                        <a:t>Blueberry</a:t>
                      </a:r>
                    </a:p>
                  </a:txBody>
                  <a:tcPr marL="9525" marR="9525" marT="9525" marB="0" anchor="ctr"/>
                </a:tc>
                <a:tc>
                  <a:txBody>
                    <a:bodyPr/>
                    <a:lstStyle/>
                    <a:p>
                      <a:pPr algn="ctr" fontAlgn="ctr"/>
                      <a:r>
                        <a:rPr lang="en-AU" sz="1600" b="0" i="0" u="none" strike="noStrike" dirty="0">
                          <a:solidFill>
                            <a:schemeClr val="tx1"/>
                          </a:solidFill>
                          <a:effectLst/>
                          <a:latin typeface="+mj-lt"/>
                        </a:rPr>
                        <a:t>27</a:t>
                      </a:r>
                    </a:p>
                  </a:txBody>
                  <a:tcPr marL="9525" marR="9525" marT="9525" marB="0" anchor="ctr"/>
                </a:tc>
                <a:extLst>
                  <a:ext uri="{0D108BD9-81ED-4DB2-BD59-A6C34878D82A}">
                    <a16:rowId xmlns:a16="http://schemas.microsoft.com/office/drawing/2014/main" val="2520569280"/>
                  </a:ext>
                </a:extLst>
              </a:tr>
            </a:tbl>
          </a:graphicData>
        </a:graphic>
      </p:graphicFrame>
    </p:spTree>
    <p:extLst>
      <p:ext uri="{BB962C8B-B14F-4D97-AF65-F5344CB8AC3E}">
        <p14:creationId xmlns:p14="http://schemas.microsoft.com/office/powerpoint/2010/main" val="2580125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D94F287B-B4E7-63AE-D40F-79E658C32C93}"/>
              </a:ext>
            </a:extLst>
          </p:cNvPr>
          <p:cNvGraphicFramePr>
            <a:graphicFrameLocks/>
          </p:cNvGraphicFramePr>
          <p:nvPr/>
        </p:nvGraphicFramePr>
        <p:xfrm>
          <a:off x="2152357" y="3699694"/>
          <a:ext cx="6681788" cy="2943152"/>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I can </a:t>
            </a:r>
            <a:r>
              <a:rPr lang="en-US" dirty="0"/>
              <a:t>interpret a graph</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r>
              <a:rPr lang="en-AU" dirty="0"/>
              <a:t>Aim: </a:t>
            </a:r>
            <a:r>
              <a:rPr lang="en-AU" dirty="0">
                <a:solidFill>
                  <a:srgbClr val="00B050"/>
                </a:solidFill>
              </a:rPr>
              <a:t>Yes, we have learned which fruit people like the most – bananas.</a:t>
            </a:r>
          </a:p>
          <a:p>
            <a:endParaRPr lang="en-AU" dirty="0"/>
          </a:p>
          <a:p>
            <a:r>
              <a:rPr lang="en-AU" dirty="0"/>
              <a:t>Hypothesis:</a:t>
            </a:r>
            <a:r>
              <a:rPr lang="en-AU" dirty="0">
                <a:solidFill>
                  <a:srgbClr val="FF0000"/>
                </a:solidFill>
              </a:rPr>
              <a:t> No, as bananas had the highest rating, not oranges.</a:t>
            </a:r>
            <a:endParaRPr lang="en-AU" dirty="0"/>
          </a:p>
        </p:txBody>
      </p:sp>
      <p:graphicFrame>
        <p:nvGraphicFramePr>
          <p:cNvPr id="6" name="Table 5">
            <a:extLst>
              <a:ext uri="{FF2B5EF4-FFF2-40B4-BE49-F238E27FC236}">
                <a16:creationId xmlns:a16="http://schemas.microsoft.com/office/drawing/2014/main" id="{24653390-1323-9125-4F04-7EA2E7955348}"/>
              </a:ext>
            </a:extLst>
          </p:cNvPr>
          <p:cNvGraphicFramePr>
            <a:graphicFrameLocks noGrp="1"/>
          </p:cNvGraphicFramePr>
          <p:nvPr/>
        </p:nvGraphicFramePr>
        <p:xfrm>
          <a:off x="9390185" y="1431806"/>
          <a:ext cx="2693548" cy="3030855"/>
        </p:xfrm>
        <a:graphic>
          <a:graphicData uri="http://schemas.openxmlformats.org/drawingml/2006/table">
            <a:tbl>
              <a:tblPr>
                <a:tableStyleId>{5C22544A-7EE6-4342-B048-85BDC9FD1C3A}</a:tableStyleId>
              </a:tblPr>
              <a:tblGrid>
                <a:gridCol w="1290637">
                  <a:extLst>
                    <a:ext uri="{9D8B030D-6E8A-4147-A177-3AD203B41FA5}">
                      <a16:colId xmlns:a16="http://schemas.microsoft.com/office/drawing/2014/main" val="1339715636"/>
                    </a:ext>
                  </a:extLst>
                </a:gridCol>
                <a:gridCol w="1402911">
                  <a:extLst>
                    <a:ext uri="{9D8B030D-6E8A-4147-A177-3AD203B41FA5}">
                      <a16:colId xmlns:a16="http://schemas.microsoft.com/office/drawing/2014/main" val="1344635262"/>
                    </a:ext>
                  </a:extLst>
                </a:gridCol>
              </a:tblGrid>
              <a:tr h="190500">
                <a:tc>
                  <a:txBody>
                    <a:bodyPr/>
                    <a:lstStyle/>
                    <a:p>
                      <a:pPr algn="ctr" fontAlgn="b"/>
                      <a:r>
                        <a:rPr lang="en-AU" sz="1600" b="1" i="0" u="none" strike="noStrike" dirty="0">
                          <a:solidFill>
                            <a:schemeClr val="bg1"/>
                          </a:solidFill>
                          <a:effectLst/>
                          <a:latin typeface="+mj-lt"/>
                        </a:rPr>
                        <a:t>Fruit</a:t>
                      </a:r>
                    </a:p>
                  </a:txBody>
                  <a:tcPr marL="9525" marR="9525" marT="9525" marB="0" anchor="ctr">
                    <a:solidFill>
                      <a:srgbClr val="2E546D"/>
                    </a:solidFill>
                  </a:tcPr>
                </a:tc>
                <a:tc>
                  <a:txBody>
                    <a:bodyPr/>
                    <a:lstStyle/>
                    <a:p>
                      <a:pPr algn="ctr" fontAlgn="b"/>
                      <a:r>
                        <a:rPr lang="en-AU" sz="1600" b="1" i="0" u="none" strike="noStrike" dirty="0">
                          <a:solidFill>
                            <a:schemeClr val="bg1"/>
                          </a:solidFill>
                          <a:effectLst/>
                          <a:latin typeface="+mj-lt"/>
                        </a:rPr>
                        <a:t>Number of People</a:t>
                      </a:r>
                    </a:p>
                  </a:txBody>
                  <a:tcPr marL="9525" marR="9525" marT="9525" marB="0" anchor="ctr">
                    <a:solidFill>
                      <a:srgbClr val="2E546D"/>
                    </a:solidFill>
                  </a:tcPr>
                </a:tc>
                <a:extLst>
                  <a:ext uri="{0D108BD9-81ED-4DB2-BD59-A6C34878D82A}">
                    <a16:rowId xmlns:a16="http://schemas.microsoft.com/office/drawing/2014/main" val="3570233602"/>
                  </a:ext>
                </a:extLst>
              </a:tr>
              <a:tr h="190500">
                <a:tc>
                  <a:txBody>
                    <a:bodyPr/>
                    <a:lstStyle/>
                    <a:p>
                      <a:pPr algn="ctr" fontAlgn="ctr"/>
                      <a:r>
                        <a:rPr lang="en-AU" sz="1600" b="0" i="0" u="none" strike="noStrike" dirty="0">
                          <a:solidFill>
                            <a:schemeClr val="tx1"/>
                          </a:solidFill>
                          <a:effectLst/>
                          <a:latin typeface="+mj-lt"/>
                        </a:rPr>
                        <a:t>Apple</a:t>
                      </a:r>
                    </a:p>
                  </a:txBody>
                  <a:tcPr marL="9525" marR="9525" marT="9525" marB="0" anchor="ctr">
                    <a:solidFill>
                      <a:schemeClr val="tx2">
                        <a:lumMod val="40000"/>
                        <a:lumOff val="60000"/>
                      </a:schemeClr>
                    </a:solidFill>
                  </a:tcPr>
                </a:tc>
                <a:tc>
                  <a:txBody>
                    <a:bodyPr/>
                    <a:lstStyle/>
                    <a:p>
                      <a:pPr algn="ctr" fontAlgn="ctr"/>
                      <a:r>
                        <a:rPr lang="en-AU" sz="1600" b="0" i="0" u="none" strike="noStrike">
                          <a:solidFill>
                            <a:schemeClr val="tx1"/>
                          </a:solidFill>
                          <a:effectLst/>
                          <a:latin typeface="+mj-lt"/>
                        </a:rPr>
                        <a:t>25</a:t>
                      </a:r>
                    </a:p>
                  </a:txBody>
                  <a:tcPr marL="9525" marR="9525" marT="9525" marB="0" anchor="ctr">
                    <a:solidFill>
                      <a:schemeClr val="tx2">
                        <a:lumMod val="40000"/>
                        <a:lumOff val="60000"/>
                      </a:schemeClr>
                    </a:solidFill>
                  </a:tcPr>
                </a:tc>
                <a:extLst>
                  <a:ext uri="{0D108BD9-81ED-4DB2-BD59-A6C34878D82A}">
                    <a16:rowId xmlns:a16="http://schemas.microsoft.com/office/drawing/2014/main" val="3807906413"/>
                  </a:ext>
                </a:extLst>
              </a:tr>
              <a:tr h="190500">
                <a:tc>
                  <a:txBody>
                    <a:bodyPr/>
                    <a:lstStyle/>
                    <a:p>
                      <a:pPr algn="ctr" fontAlgn="ctr"/>
                      <a:r>
                        <a:rPr lang="en-AU" sz="1600" b="0" i="0" u="none" strike="noStrike" dirty="0">
                          <a:solidFill>
                            <a:schemeClr val="tx1"/>
                          </a:solidFill>
                          <a:effectLst/>
                          <a:latin typeface="+mj-lt"/>
                        </a:rPr>
                        <a:t>Banana</a:t>
                      </a:r>
                    </a:p>
                  </a:txBody>
                  <a:tcPr marL="9525" marR="9525" marT="9525" marB="0" anchor="ctr"/>
                </a:tc>
                <a:tc>
                  <a:txBody>
                    <a:bodyPr/>
                    <a:lstStyle/>
                    <a:p>
                      <a:pPr algn="ctr" fontAlgn="ctr"/>
                      <a:r>
                        <a:rPr lang="en-AU" sz="1600" b="0" i="0" u="none" strike="noStrike" dirty="0">
                          <a:solidFill>
                            <a:schemeClr val="tx1"/>
                          </a:solidFill>
                          <a:effectLst/>
                          <a:latin typeface="+mj-lt"/>
                        </a:rPr>
                        <a:t>35</a:t>
                      </a:r>
                    </a:p>
                  </a:txBody>
                  <a:tcPr marL="9525" marR="9525" marT="9525" marB="0" anchor="ctr"/>
                </a:tc>
                <a:extLst>
                  <a:ext uri="{0D108BD9-81ED-4DB2-BD59-A6C34878D82A}">
                    <a16:rowId xmlns:a16="http://schemas.microsoft.com/office/drawing/2014/main" val="2611381304"/>
                  </a:ext>
                </a:extLst>
              </a:tr>
              <a:tr h="190500">
                <a:tc>
                  <a:txBody>
                    <a:bodyPr/>
                    <a:lstStyle/>
                    <a:p>
                      <a:pPr algn="ctr" fontAlgn="ctr"/>
                      <a:r>
                        <a:rPr lang="en-AU" sz="1600" b="0" i="0" u="none" strike="noStrike">
                          <a:solidFill>
                            <a:schemeClr val="tx1"/>
                          </a:solidFill>
                          <a:effectLst/>
                          <a:latin typeface="+mj-lt"/>
                        </a:rPr>
                        <a:t>Orange</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15</a:t>
                      </a:r>
                    </a:p>
                  </a:txBody>
                  <a:tcPr marL="9525" marR="9525" marT="9525" marB="0" anchor="ctr">
                    <a:solidFill>
                      <a:schemeClr val="tx2">
                        <a:lumMod val="40000"/>
                        <a:lumOff val="60000"/>
                      </a:schemeClr>
                    </a:solidFill>
                  </a:tcPr>
                </a:tc>
                <a:extLst>
                  <a:ext uri="{0D108BD9-81ED-4DB2-BD59-A6C34878D82A}">
                    <a16:rowId xmlns:a16="http://schemas.microsoft.com/office/drawing/2014/main" val="2089001632"/>
                  </a:ext>
                </a:extLst>
              </a:tr>
              <a:tr h="190500">
                <a:tc>
                  <a:txBody>
                    <a:bodyPr/>
                    <a:lstStyle/>
                    <a:p>
                      <a:pPr algn="ctr" fontAlgn="ctr"/>
                      <a:r>
                        <a:rPr lang="en-AU" sz="1600" b="0" i="0" u="none" strike="noStrike" dirty="0">
                          <a:solidFill>
                            <a:schemeClr val="tx1"/>
                          </a:solidFill>
                          <a:effectLst/>
                          <a:latin typeface="+mj-lt"/>
                        </a:rPr>
                        <a:t>Strawberry</a:t>
                      </a:r>
                    </a:p>
                  </a:txBody>
                  <a:tcPr marL="9525" marR="9525" marT="9525" marB="0" anchor="ctr"/>
                </a:tc>
                <a:tc>
                  <a:txBody>
                    <a:bodyPr/>
                    <a:lstStyle/>
                    <a:p>
                      <a:pPr algn="ctr" fontAlgn="ctr"/>
                      <a:r>
                        <a:rPr lang="en-AU" sz="1600" b="0" i="0" u="none" strike="noStrike" dirty="0">
                          <a:solidFill>
                            <a:schemeClr val="tx1"/>
                          </a:solidFill>
                          <a:effectLst/>
                          <a:latin typeface="+mj-lt"/>
                        </a:rPr>
                        <a:t>30</a:t>
                      </a:r>
                    </a:p>
                  </a:txBody>
                  <a:tcPr marL="9525" marR="9525" marT="9525" marB="0" anchor="ctr"/>
                </a:tc>
                <a:extLst>
                  <a:ext uri="{0D108BD9-81ED-4DB2-BD59-A6C34878D82A}">
                    <a16:rowId xmlns:a16="http://schemas.microsoft.com/office/drawing/2014/main" val="3140555235"/>
                  </a:ext>
                </a:extLst>
              </a:tr>
              <a:tr h="190500">
                <a:tc>
                  <a:txBody>
                    <a:bodyPr/>
                    <a:lstStyle/>
                    <a:p>
                      <a:pPr algn="ctr" fontAlgn="ctr"/>
                      <a:r>
                        <a:rPr lang="en-AU" sz="1600" b="0" i="0" u="none" strike="noStrike">
                          <a:solidFill>
                            <a:schemeClr val="tx1"/>
                          </a:solidFill>
                          <a:effectLst/>
                          <a:latin typeface="+mj-lt"/>
                        </a:rPr>
                        <a:t>Mango</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20</a:t>
                      </a:r>
                    </a:p>
                  </a:txBody>
                  <a:tcPr marL="9525" marR="9525" marT="9525" marB="0" anchor="ctr">
                    <a:solidFill>
                      <a:schemeClr val="tx2">
                        <a:lumMod val="40000"/>
                        <a:lumOff val="60000"/>
                      </a:schemeClr>
                    </a:solidFill>
                  </a:tcPr>
                </a:tc>
                <a:extLst>
                  <a:ext uri="{0D108BD9-81ED-4DB2-BD59-A6C34878D82A}">
                    <a16:rowId xmlns:a16="http://schemas.microsoft.com/office/drawing/2014/main" val="347431620"/>
                  </a:ext>
                </a:extLst>
              </a:tr>
              <a:tr h="190500">
                <a:tc>
                  <a:txBody>
                    <a:bodyPr/>
                    <a:lstStyle/>
                    <a:p>
                      <a:pPr algn="ctr" fontAlgn="ctr"/>
                      <a:r>
                        <a:rPr lang="en-AU" sz="1600" b="0" i="0" u="none" strike="noStrike">
                          <a:solidFill>
                            <a:schemeClr val="tx1"/>
                          </a:solidFill>
                          <a:effectLst/>
                          <a:latin typeface="+mj-lt"/>
                        </a:rPr>
                        <a:t>Pineapple</a:t>
                      </a:r>
                    </a:p>
                  </a:txBody>
                  <a:tcPr marL="9525" marR="9525" marT="9525" marB="0" anchor="ctr"/>
                </a:tc>
                <a:tc>
                  <a:txBody>
                    <a:bodyPr/>
                    <a:lstStyle/>
                    <a:p>
                      <a:pPr algn="ctr" fontAlgn="ctr"/>
                      <a:r>
                        <a:rPr lang="en-AU" sz="1600" b="0" i="0" u="none" strike="noStrike" dirty="0">
                          <a:solidFill>
                            <a:schemeClr val="tx1"/>
                          </a:solidFill>
                          <a:effectLst/>
                          <a:latin typeface="+mj-lt"/>
                        </a:rPr>
                        <a:t>10</a:t>
                      </a:r>
                    </a:p>
                  </a:txBody>
                  <a:tcPr marL="9525" marR="9525" marT="9525" marB="0" anchor="ctr"/>
                </a:tc>
                <a:extLst>
                  <a:ext uri="{0D108BD9-81ED-4DB2-BD59-A6C34878D82A}">
                    <a16:rowId xmlns:a16="http://schemas.microsoft.com/office/drawing/2014/main" val="2401233007"/>
                  </a:ext>
                </a:extLst>
              </a:tr>
              <a:tr h="190500">
                <a:tc>
                  <a:txBody>
                    <a:bodyPr/>
                    <a:lstStyle/>
                    <a:p>
                      <a:pPr algn="ctr" fontAlgn="ctr"/>
                      <a:r>
                        <a:rPr lang="en-AU" sz="1600" b="0" i="0" u="none" strike="noStrike">
                          <a:solidFill>
                            <a:schemeClr val="tx1"/>
                          </a:solidFill>
                          <a:effectLst/>
                          <a:latin typeface="+mj-lt"/>
                        </a:rPr>
                        <a:t>Watermelon</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12</a:t>
                      </a:r>
                    </a:p>
                  </a:txBody>
                  <a:tcPr marL="9525" marR="9525" marT="9525" marB="0" anchor="ctr">
                    <a:solidFill>
                      <a:schemeClr val="tx2">
                        <a:lumMod val="40000"/>
                        <a:lumOff val="60000"/>
                      </a:schemeClr>
                    </a:solidFill>
                  </a:tcPr>
                </a:tc>
                <a:extLst>
                  <a:ext uri="{0D108BD9-81ED-4DB2-BD59-A6C34878D82A}">
                    <a16:rowId xmlns:a16="http://schemas.microsoft.com/office/drawing/2014/main" val="1077718254"/>
                  </a:ext>
                </a:extLst>
              </a:tr>
              <a:tr h="190500">
                <a:tc>
                  <a:txBody>
                    <a:bodyPr/>
                    <a:lstStyle/>
                    <a:p>
                      <a:pPr algn="ctr" fontAlgn="ctr"/>
                      <a:r>
                        <a:rPr lang="en-AU" sz="1600" b="0" i="0" u="none" strike="noStrike">
                          <a:solidFill>
                            <a:schemeClr val="tx1"/>
                          </a:solidFill>
                          <a:effectLst/>
                          <a:latin typeface="+mj-lt"/>
                        </a:rPr>
                        <a:t>Kiwi</a:t>
                      </a:r>
                    </a:p>
                  </a:txBody>
                  <a:tcPr marL="9525" marR="9525" marT="9525" marB="0" anchor="ctr"/>
                </a:tc>
                <a:tc>
                  <a:txBody>
                    <a:bodyPr/>
                    <a:lstStyle/>
                    <a:p>
                      <a:pPr algn="ctr" fontAlgn="ctr"/>
                      <a:r>
                        <a:rPr lang="en-AU" sz="1600" b="0" i="0" u="none" strike="noStrike" dirty="0">
                          <a:solidFill>
                            <a:schemeClr val="tx1"/>
                          </a:solidFill>
                          <a:effectLst/>
                          <a:latin typeface="+mj-lt"/>
                        </a:rPr>
                        <a:t>18</a:t>
                      </a:r>
                    </a:p>
                  </a:txBody>
                  <a:tcPr marL="9525" marR="9525" marT="9525" marB="0" anchor="ctr"/>
                </a:tc>
                <a:extLst>
                  <a:ext uri="{0D108BD9-81ED-4DB2-BD59-A6C34878D82A}">
                    <a16:rowId xmlns:a16="http://schemas.microsoft.com/office/drawing/2014/main" val="104723606"/>
                  </a:ext>
                </a:extLst>
              </a:tr>
              <a:tr h="190500">
                <a:tc>
                  <a:txBody>
                    <a:bodyPr/>
                    <a:lstStyle/>
                    <a:p>
                      <a:pPr algn="ctr" fontAlgn="ctr"/>
                      <a:r>
                        <a:rPr lang="en-AU" sz="1600" b="0" i="0" u="none" strike="noStrike">
                          <a:solidFill>
                            <a:schemeClr val="tx1"/>
                          </a:solidFill>
                          <a:effectLst/>
                          <a:latin typeface="+mj-lt"/>
                        </a:rPr>
                        <a:t>Grape</a:t>
                      </a:r>
                    </a:p>
                  </a:txBody>
                  <a:tcPr marL="9525" marR="9525" marT="9525" marB="0" anchor="ctr">
                    <a:solidFill>
                      <a:schemeClr val="tx2">
                        <a:lumMod val="40000"/>
                        <a:lumOff val="60000"/>
                      </a:schemeClr>
                    </a:solidFill>
                  </a:tcPr>
                </a:tc>
                <a:tc>
                  <a:txBody>
                    <a:bodyPr/>
                    <a:lstStyle/>
                    <a:p>
                      <a:pPr algn="ctr" fontAlgn="ctr"/>
                      <a:r>
                        <a:rPr lang="en-AU" sz="1600" b="0" i="0" u="none" strike="noStrike" dirty="0">
                          <a:solidFill>
                            <a:schemeClr val="tx1"/>
                          </a:solidFill>
                          <a:effectLst/>
                          <a:latin typeface="+mj-lt"/>
                        </a:rPr>
                        <a:t>22</a:t>
                      </a:r>
                    </a:p>
                  </a:txBody>
                  <a:tcPr marL="9525" marR="9525" marT="9525" marB="0" anchor="ctr">
                    <a:solidFill>
                      <a:schemeClr val="tx2">
                        <a:lumMod val="40000"/>
                        <a:lumOff val="60000"/>
                      </a:schemeClr>
                    </a:solidFill>
                  </a:tcPr>
                </a:tc>
                <a:extLst>
                  <a:ext uri="{0D108BD9-81ED-4DB2-BD59-A6C34878D82A}">
                    <a16:rowId xmlns:a16="http://schemas.microsoft.com/office/drawing/2014/main" val="3136164216"/>
                  </a:ext>
                </a:extLst>
              </a:tr>
              <a:tr h="190500">
                <a:tc>
                  <a:txBody>
                    <a:bodyPr/>
                    <a:lstStyle/>
                    <a:p>
                      <a:pPr algn="ctr" fontAlgn="ctr"/>
                      <a:r>
                        <a:rPr lang="en-AU" sz="1600" b="0" i="0" u="none" strike="noStrike">
                          <a:solidFill>
                            <a:schemeClr val="tx1"/>
                          </a:solidFill>
                          <a:effectLst/>
                          <a:latin typeface="+mj-lt"/>
                        </a:rPr>
                        <a:t>Blueberry</a:t>
                      </a:r>
                    </a:p>
                  </a:txBody>
                  <a:tcPr marL="9525" marR="9525" marT="9525" marB="0" anchor="ctr"/>
                </a:tc>
                <a:tc>
                  <a:txBody>
                    <a:bodyPr/>
                    <a:lstStyle/>
                    <a:p>
                      <a:pPr algn="ctr" fontAlgn="ctr"/>
                      <a:r>
                        <a:rPr lang="en-AU" sz="1600" b="0" i="0" u="none" strike="noStrike" dirty="0">
                          <a:solidFill>
                            <a:schemeClr val="tx1"/>
                          </a:solidFill>
                          <a:effectLst/>
                          <a:latin typeface="+mj-lt"/>
                        </a:rPr>
                        <a:t>27</a:t>
                      </a:r>
                    </a:p>
                  </a:txBody>
                  <a:tcPr marL="9525" marR="9525" marT="9525" marB="0" anchor="ctr"/>
                </a:tc>
                <a:extLst>
                  <a:ext uri="{0D108BD9-81ED-4DB2-BD59-A6C34878D82A}">
                    <a16:rowId xmlns:a16="http://schemas.microsoft.com/office/drawing/2014/main" val="2520569280"/>
                  </a:ext>
                </a:extLst>
              </a:tr>
            </a:tbl>
          </a:graphicData>
        </a:graphic>
      </p:graphicFrame>
    </p:spTree>
    <p:extLst>
      <p:ext uri="{BB962C8B-B14F-4D97-AF65-F5344CB8AC3E}">
        <p14:creationId xmlns:p14="http://schemas.microsoft.com/office/powerpoint/2010/main" val="2600039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5332CBA-871C-EBBC-72B7-A2FC4812B2DA}"/>
              </a:ext>
            </a:extLst>
          </p:cNvPr>
          <p:cNvSpPr>
            <a:spLocks noGrp="1"/>
          </p:cNvSpPr>
          <p:nvPr>
            <p:ph type="body" sz="quarter" idx="14"/>
          </p:nvPr>
        </p:nvSpPr>
        <p:spPr/>
        <p:txBody>
          <a:bodyPr/>
          <a:lstStyle/>
          <a:p>
            <a:r>
              <a:rPr lang="en-AU" dirty="0"/>
              <a:t>I can interpret a graph</a:t>
            </a:r>
          </a:p>
        </p:txBody>
      </p:sp>
      <p:sp>
        <p:nvSpPr>
          <p:cNvPr id="3" name="Text Placeholder 2">
            <a:extLst>
              <a:ext uri="{FF2B5EF4-FFF2-40B4-BE49-F238E27FC236}">
                <a16:creationId xmlns:a16="http://schemas.microsoft.com/office/drawing/2014/main" id="{6B04623C-AD65-9353-AD74-6C4854900984}"/>
              </a:ext>
            </a:extLst>
          </p:cNvPr>
          <p:cNvSpPr>
            <a:spLocks noGrp="1"/>
          </p:cNvSpPr>
          <p:nvPr>
            <p:ph type="body" sz="quarter" idx="15"/>
          </p:nvPr>
        </p:nvSpPr>
        <p:spPr/>
        <p:txBody>
          <a:bodyPr/>
          <a:lstStyle/>
          <a:p>
            <a:r>
              <a:rPr lang="en-AU" dirty="0"/>
              <a:t>When we are interpreting a graph, we call this the </a:t>
            </a:r>
            <a:r>
              <a:rPr lang="en-AU" dirty="0">
                <a:solidFill>
                  <a:srgbClr val="0070C0"/>
                </a:solidFill>
              </a:rPr>
              <a:t>discussion</a:t>
            </a:r>
            <a:r>
              <a:rPr lang="en-AU" dirty="0"/>
              <a:t> of our experiment. This also includes us identifying if the hypothesis was correct or not.</a:t>
            </a:r>
          </a:p>
          <a:p>
            <a:endParaRPr lang="en-AU" dirty="0"/>
          </a:p>
          <a:p>
            <a:r>
              <a:rPr lang="en-AU" dirty="0"/>
              <a:t>When we are checking to see if we answered the aim of our experiment, we call this the </a:t>
            </a:r>
            <a:r>
              <a:rPr lang="en-AU" dirty="0">
                <a:solidFill>
                  <a:srgbClr val="0070C0"/>
                </a:solidFill>
              </a:rPr>
              <a:t>conclusion</a:t>
            </a:r>
            <a:r>
              <a:rPr lang="en-AU" dirty="0"/>
              <a:t> of our experiment.</a:t>
            </a:r>
          </a:p>
        </p:txBody>
      </p:sp>
    </p:spTree>
    <p:extLst>
      <p:ext uri="{BB962C8B-B14F-4D97-AF65-F5344CB8AC3E}">
        <p14:creationId xmlns:p14="http://schemas.microsoft.com/office/powerpoint/2010/main" val="1869280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C7F2C7-D8C7-4C2B-86BE-EFAD063DC986}"/>
              </a:ext>
            </a:extLst>
          </p:cNvPr>
          <p:cNvSpPr>
            <a:spLocks noGrp="1"/>
          </p:cNvSpPr>
          <p:nvPr>
            <p:ph type="body" sz="quarter" idx="14"/>
          </p:nvPr>
        </p:nvSpPr>
        <p:spPr/>
        <p:txBody>
          <a:bodyPr>
            <a:noAutofit/>
          </a:bodyPr>
          <a:lstStyle/>
          <a:p>
            <a:r>
              <a:rPr lang="en-AU" sz="2400" dirty="0"/>
              <a:t>Do Now</a:t>
            </a:r>
          </a:p>
        </p:txBody>
      </p:sp>
      <p:sp>
        <p:nvSpPr>
          <p:cNvPr id="3" name="Text Placeholder 2">
            <a:extLst>
              <a:ext uri="{FF2B5EF4-FFF2-40B4-BE49-F238E27FC236}">
                <a16:creationId xmlns:a16="http://schemas.microsoft.com/office/drawing/2014/main" id="{EB827A3B-029D-4755-BCC8-9086AED23745}"/>
              </a:ext>
            </a:extLst>
          </p:cNvPr>
          <p:cNvSpPr>
            <a:spLocks noGrp="1"/>
          </p:cNvSpPr>
          <p:nvPr>
            <p:ph type="body" sz="quarter" idx="15"/>
          </p:nvPr>
        </p:nvSpPr>
        <p:spPr>
          <a:xfrm>
            <a:off x="295275" y="714171"/>
            <a:ext cx="5514682" cy="1008103"/>
          </a:xfrm>
        </p:spPr>
        <p:txBody>
          <a:bodyPr/>
          <a:lstStyle/>
          <a:p>
            <a:r>
              <a:rPr lang="en-AU" sz="3600" b="0" dirty="0"/>
              <a:t>For the following graph:</a:t>
            </a:r>
          </a:p>
          <a:p>
            <a:endParaRPr lang="en-AU" sz="3600" b="0" dirty="0"/>
          </a:p>
          <a:p>
            <a:r>
              <a:rPr lang="en-AU" sz="3600" b="0" dirty="0"/>
              <a:t>1. </a:t>
            </a:r>
            <a:r>
              <a:rPr lang="en-AU" sz="3600" b="0" dirty="0">
                <a:solidFill>
                  <a:srgbClr val="00B050"/>
                </a:solidFill>
              </a:rPr>
              <a:t>“Height vs. Weight”</a:t>
            </a:r>
            <a:endParaRPr lang="en-AU" sz="3600" b="0" dirty="0"/>
          </a:p>
          <a:p>
            <a:r>
              <a:rPr lang="en-AU" sz="3600" b="0" dirty="0"/>
              <a:t>2. </a:t>
            </a:r>
            <a:r>
              <a:rPr lang="en-AU" sz="3600" b="0" dirty="0">
                <a:solidFill>
                  <a:srgbClr val="00B050"/>
                </a:solidFill>
              </a:rPr>
              <a:t>X-axis: “Height (cm)”</a:t>
            </a:r>
          </a:p>
          <a:p>
            <a:r>
              <a:rPr lang="en-AU" sz="3600" b="0" dirty="0">
                <a:solidFill>
                  <a:srgbClr val="00B050"/>
                </a:solidFill>
              </a:rPr>
              <a:t>    Y-axis: “Weight (kg)”</a:t>
            </a:r>
            <a:endParaRPr lang="en-AU" sz="3600" b="0" dirty="0"/>
          </a:p>
          <a:p>
            <a:r>
              <a:rPr lang="en-AU" sz="3600" b="0" dirty="0"/>
              <a:t>3. </a:t>
            </a:r>
            <a:r>
              <a:rPr lang="en-AU" sz="3600" b="0" dirty="0">
                <a:solidFill>
                  <a:srgbClr val="00B050"/>
                </a:solidFill>
              </a:rPr>
              <a:t>No – they should have used a scatter-plot. Both variables are numerical.</a:t>
            </a:r>
            <a:endParaRPr lang="en-AU" sz="3600" b="0" dirty="0"/>
          </a:p>
        </p:txBody>
      </p:sp>
      <p:graphicFrame>
        <p:nvGraphicFramePr>
          <p:cNvPr id="4" name="Table 3">
            <a:extLst>
              <a:ext uri="{FF2B5EF4-FFF2-40B4-BE49-F238E27FC236}">
                <a16:creationId xmlns:a16="http://schemas.microsoft.com/office/drawing/2014/main" id="{FBB8DB92-D136-656C-73D5-D1DFA8EC8942}"/>
              </a:ext>
            </a:extLst>
          </p:cNvPr>
          <p:cNvGraphicFramePr>
            <a:graphicFrameLocks noGrp="1"/>
          </p:cNvGraphicFramePr>
          <p:nvPr>
            <p:extLst>
              <p:ext uri="{D42A27DB-BD31-4B8C-83A1-F6EECF244321}">
                <p14:modId xmlns:p14="http://schemas.microsoft.com/office/powerpoint/2010/main" val="490383438"/>
              </p:ext>
            </p:extLst>
          </p:nvPr>
        </p:nvGraphicFramePr>
        <p:xfrm>
          <a:off x="9676228" y="285106"/>
          <a:ext cx="2455862" cy="2248189"/>
        </p:xfrm>
        <a:graphic>
          <a:graphicData uri="http://schemas.openxmlformats.org/drawingml/2006/table">
            <a:tbl>
              <a:tblPr>
                <a:tableStyleId>{5C22544A-7EE6-4342-B048-85BDC9FD1C3A}</a:tableStyleId>
              </a:tblPr>
              <a:tblGrid>
                <a:gridCol w="1241425">
                  <a:extLst>
                    <a:ext uri="{9D8B030D-6E8A-4147-A177-3AD203B41FA5}">
                      <a16:colId xmlns:a16="http://schemas.microsoft.com/office/drawing/2014/main" val="869028841"/>
                    </a:ext>
                  </a:extLst>
                </a:gridCol>
                <a:gridCol w="1214437">
                  <a:extLst>
                    <a:ext uri="{9D8B030D-6E8A-4147-A177-3AD203B41FA5}">
                      <a16:colId xmlns:a16="http://schemas.microsoft.com/office/drawing/2014/main" val="123232731"/>
                    </a:ext>
                  </a:extLst>
                </a:gridCol>
              </a:tblGrid>
              <a:tr h="378288">
                <a:tc>
                  <a:txBody>
                    <a:bodyPr/>
                    <a:lstStyle/>
                    <a:p>
                      <a:pPr algn="ctr" fontAlgn="b"/>
                      <a:r>
                        <a:rPr lang="en-AU" sz="1600" b="1" u="none" strike="noStrike" dirty="0">
                          <a:solidFill>
                            <a:schemeClr val="bg1"/>
                          </a:solidFill>
                          <a:effectLst/>
                        </a:rPr>
                        <a:t>Height (cm)</a:t>
                      </a:r>
                      <a:endParaRPr lang="en-AU" sz="1600" b="1" i="0" u="none" strike="noStrike" dirty="0">
                        <a:solidFill>
                          <a:schemeClr val="bg1"/>
                        </a:solidFill>
                        <a:effectLst/>
                        <a:latin typeface="Segoe UI" panose="020B0502040204020203" pitchFamily="34" charset="0"/>
                      </a:endParaRPr>
                    </a:p>
                  </a:txBody>
                  <a:tcPr marL="9525" marR="9525" marT="9525" marB="0" anchor="ctr">
                    <a:solidFill>
                      <a:srgbClr val="2E546D"/>
                    </a:solidFill>
                  </a:tcPr>
                </a:tc>
                <a:tc>
                  <a:txBody>
                    <a:bodyPr/>
                    <a:lstStyle/>
                    <a:p>
                      <a:pPr algn="ctr" fontAlgn="b"/>
                      <a:r>
                        <a:rPr lang="en-AU" sz="1600" b="1" u="none" strike="noStrike" dirty="0">
                          <a:solidFill>
                            <a:schemeClr val="bg1"/>
                          </a:solidFill>
                          <a:effectLst/>
                        </a:rPr>
                        <a:t>Weight (kg)</a:t>
                      </a:r>
                      <a:endParaRPr lang="en-AU" sz="1600" b="1" i="0" u="none" strike="noStrike" dirty="0">
                        <a:solidFill>
                          <a:schemeClr val="bg1"/>
                        </a:solidFill>
                        <a:effectLst/>
                        <a:latin typeface="Segoe UI" panose="020B0502040204020203" pitchFamily="34" charset="0"/>
                      </a:endParaRPr>
                    </a:p>
                  </a:txBody>
                  <a:tcPr marL="9525" marR="9525" marT="9525" marB="0" anchor="ctr">
                    <a:solidFill>
                      <a:srgbClr val="2E546D"/>
                    </a:solidFill>
                  </a:tcPr>
                </a:tc>
                <a:extLst>
                  <a:ext uri="{0D108BD9-81ED-4DB2-BD59-A6C34878D82A}">
                    <a16:rowId xmlns:a16="http://schemas.microsoft.com/office/drawing/2014/main" val="2576714723"/>
                  </a:ext>
                </a:extLst>
              </a:tr>
              <a:tr h="483649">
                <a:tc>
                  <a:txBody>
                    <a:bodyPr/>
                    <a:lstStyle/>
                    <a:p>
                      <a:pPr algn="ctr" fontAlgn="ctr"/>
                      <a:r>
                        <a:rPr lang="en-AU" sz="1600" u="none" strike="noStrike" dirty="0">
                          <a:effectLst/>
                        </a:rPr>
                        <a:t>163</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40000"/>
                        <a:lumOff val="60000"/>
                      </a:schemeClr>
                    </a:solidFill>
                  </a:tcPr>
                </a:tc>
                <a:tc>
                  <a:txBody>
                    <a:bodyPr/>
                    <a:lstStyle/>
                    <a:p>
                      <a:pPr algn="ctr" fontAlgn="ctr"/>
                      <a:r>
                        <a:rPr lang="en-AU" sz="1600" u="none" strike="noStrike" dirty="0">
                          <a:effectLst/>
                        </a:rPr>
                        <a:t>57</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41041819"/>
                  </a:ext>
                </a:extLst>
              </a:tr>
              <a:tr h="462084">
                <a:tc>
                  <a:txBody>
                    <a:bodyPr/>
                    <a:lstStyle/>
                    <a:p>
                      <a:pPr algn="ctr" fontAlgn="ctr"/>
                      <a:r>
                        <a:rPr lang="en-AU" sz="1600" u="none" strike="noStrike" dirty="0">
                          <a:effectLst/>
                        </a:rPr>
                        <a:t>168</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20000"/>
                        <a:lumOff val="80000"/>
                      </a:schemeClr>
                    </a:solidFill>
                  </a:tcPr>
                </a:tc>
                <a:tc>
                  <a:txBody>
                    <a:bodyPr/>
                    <a:lstStyle/>
                    <a:p>
                      <a:pPr algn="ctr" fontAlgn="ctr"/>
                      <a:r>
                        <a:rPr lang="en-AU" sz="1600" u="none" strike="noStrike" dirty="0">
                          <a:effectLst/>
                        </a:rPr>
                        <a:t>64</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20000"/>
                        <a:lumOff val="80000"/>
                      </a:schemeClr>
                    </a:solidFill>
                  </a:tcPr>
                </a:tc>
                <a:extLst>
                  <a:ext uri="{0D108BD9-81ED-4DB2-BD59-A6C34878D82A}">
                    <a16:rowId xmlns:a16="http://schemas.microsoft.com/office/drawing/2014/main" val="3923109659"/>
                  </a:ext>
                </a:extLst>
              </a:tr>
              <a:tr h="462084">
                <a:tc>
                  <a:txBody>
                    <a:bodyPr/>
                    <a:lstStyle/>
                    <a:p>
                      <a:pPr algn="ctr" fontAlgn="ctr"/>
                      <a:r>
                        <a:rPr lang="en-AU" sz="1600" u="none" strike="noStrike" dirty="0">
                          <a:effectLst/>
                        </a:rPr>
                        <a:t>173</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40000"/>
                        <a:lumOff val="60000"/>
                      </a:schemeClr>
                    </a:solidFill>
                  </a:tcPr>
                </a:tc>
                <a:tc>
                  <a:txBody>
                    <a:bodyPr/>
                    <a:lstStyle/>
                    <a:p>
                      <a:pPr algn="ctr" fontAlgn="ctr"/>
                      <a:r>
                        <a:rPr lang="en-AU" sz="1600" u="none" strike="noStrike" dirty="0">
                          <a:effectLst/>
                        </a:rPr>
                        <a:t>68</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950198767"/>
                  </a:ext>
                </a:extLst>
              </a:tr>
              <a:tr h="462084">
                <a:tc>
                  <a:txBody>
                    <a:bodyPr/>
                    <a:lstStyle/>
                    <a:p>
                      <a:pPr algn="ctr" fontAlgn="ctr"/>
                      <a:r>
                        <a:rPr lang="en-AU" sz="1600" u="none" strike="noStrike" dirty="0">
                          <a:effectLst/>
                        </a:rPr>
                        <a:t>183</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20000"/>
                        <a:lumOff val="80000"/>
                      </a:schemeClr>
                    </a:solidFill>
                  </a:tcPr>
                </a:tc>
                <a:tc>
                  <a:txBody>
                    <a:bodyPr/>
                    <a:lstStyle/>
                    <a:p>
                      <a:pPr algn="ctr" fontAlgn="ctr"/>
                      <a:r>
                        <a:rPr lang="en-AU" sz="1600" u="none" strike="noStrike" dirty="0">
                          <a:effectLst/>
                        </a:rPr>
                        <a:t>79</a:t>
                      </a:r>
                      <a:endParaRPr lang="en-AU" sz="1600" b="0" i="0" u="none" strike="noStrike" dirty="0">
                        <a:solidFill>
                          <a:srgbClr val="D1D5DB"/>
                        </a:solidFill>
                        <a:effectLst/>
                        <a:latin typeface="Segoe UI" panose="020B0502040204020203" pitchFamily="34" charset="0"/>
                      </a:endParaRPr>
                    </a:p>
                  </a:txBody>
                  <a:tcPr marL="9525" marR="9525" marT="9525" marB="0" anchor="ctr">
                    <a:solidFill>
                      <a:schemeClr val="tx2">
                        <a:lumMod val="20000"/>
                        <a:lumOff val="80000"/>
                      </a:schemeClr>
                    </a:solidFill>
                  </a:tcPr>
                </a:tc>
                <a:extLst>
                  <a:ext uri="{0D108BD9-81ED-4DB2-BD59-A6C34878D82A}">
                    <a16:rowId xmlns:a16="http://schemas.microsoft.com/office/drawing/2014/main" val="3257246768"/>
                  </a:ext>
                </a:extLst>
              </a:tr>
            </a:tbl>
          </a:graphicData>
        </a:graphic>
      </p:graphicFrame>
      <p:graphicFrame>
        <p:nvGraphicFramePr>
          <p:cNvPr id="5" name="Chart 4">
            <a:extLst>
              <a:ext uri="{FF2B5EF4-FFF2-40B4-BE49-F238E27FC236}">
                <a16:creationId xmlns:a16="http://schemas.microsoft.com/office/drawing/2014/main" id="{C9503267-EEEB-1D22-71CB-F6BEDE0403F9}"/>
              </a:ext>
            </a:extLst>
          </p:cNvPr>
          <p:cNvGraphicFramePr>
            <a:graphicFrameLocks/>
          </p:cNvGraphicFramePr>
          <p:nvPr>
            <p:extLst>
              <p:ext uri="{D42A27DB-BD31-4B8C-83A1-F6EECF244321}">
                <p14:modId xmlns:p14="http://schemas.microsoft.com/office/powerpoint/2010/main" val="3226412529"/>
              </p:ext>
            </p:extLst>
          </p:nvPr>
        </p:nvGraphicFramePr>
        <p:xfrm>
          <a:off x="7560090" y="2711548"/>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748355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2 Truths &amp; Trash_ Episode 2, Round 1 #science #experiments #2truthsandtrash">
            <a:hlinkClick r:id="" action="ppaction://media"/>
            <a:extLst>
              <a:ext uri="{FF2B5EF4-FFF2-40B4-BE49-F238E27FC236}">
                <a16:creationId xmlns:a16="http://schemas.microsoft.com/office/drawing/2014/main" id="{7B59EC73-8B01-3526-BFD8-6E1CDD50D93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72175" y="1977541"/>
            <a:ext cx="2447645" cy="4351369"/>
          </a:xfrm>
          <a:prstGeom prst="rect">
            <a:avLst/>
          </a:prstGeom>
        </p:spPr>
      </p:pic>
      <p:sp>
        <p:nvSpPr>
          <p:cNvPr id="2" name="Text Placeholder 1">
            <a:extLst>
              <a:ext uri="{FF2B5EF4-FFF2-40B4-BE49-F238E27FC236}">
                <a16:creationId xmlns:a16="http://schemas.microsoft.com/office/drawing/2014/main" id="{C0A58070-C57F-52A5-BA74-0D12B1142C1B}"/>
              </a:ext>
            </a:extLst>
          </p:cNvPr>
          <p:cNvSpPr>
            <a:spLocks noGrp="1"/>
          </p:cNvSpPr>
          <p:nvPr>
            <p:ph type="body" sz="quarter" idx="14"/>
          </p:nvPr>
        </p:nvSpPr>
        <p:spPr/>
        <p:txBody>
          <a:bodyPr/>
          <a:lstStyle/>
          <a:p>
            <a:r>
              <a:rPr lang="en-AU" dirty="0"/>
              <a:t>Brain Break</a:t>
            </a:r>
          </a:p>
        </p:txBody>
      </p:sp>
      <p:sp>
        <p:nvSpPr>
          <p:cNvPr id="3" name="Text Placeholder 2">
            <a:extLst>
              <a:ext uri="{FF2B5EF4-FFF2-40B4-BE49-F238E27FC236}">
                <a16:creationId xmlns:a16="http://schemas.microsoft.com/office/drawing/2014/main" id="{E86BAABE-0A7B-2E7D-CDE3-B4944D6DFDDA}"/>
              </a:ext>
            </a:extLst>
          </p:cNvPr>
          <p:cNvSpPr>
            <a:spLocks noGrp="1"/>
          </p:cNvSpPr>
          <p:nvPr>
            <p:ph type="body" sz="quarter" idx="15"/>
          </p:nvPr>
        </p:nvSpPr>
        <p:spPr/>
        <p:txBody>
          <a:bodyPr/>
          <a:lstStyle/>
          <a:p>
            <a:r>
              <a:rPr lang="en-AU" dirty="0"/>
              <a:t>In this video, two of the facts shown are true, and the other is false. See if you can identify which is which before the end!</a:t>
            </a:r>
          </a:p>
        </p:txBody>
      </p:sp>
    </p:spTree>
    <p:extLst>
      <p:ext uri="{BB962C8B-B14F-4D97-AF65-F5344CB8AC3E}">
        <p14:creationId xmlns:p14="http://schemas.microsoft.com/office/powerpoint/2010/main" val="1302100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00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C8891CD-8820-CBBB-00DD-3CC9C4935168}"/>
              </a:ext>
            </a:extLst>
          </p:cNvPr>
          <p:cNvSpPr>
            <a:spLocks noGrp="1"/>
          </p:cNvSpPr>
          <p:nvPr>
            <p:ph type="body" sz="quarter" idx="14"/>
          </p:nvPr>
        </p:nvSpPr>
        <p:spPr/>
        <p:txBody>
          <a:bodyPr/>
          <a:lstStyle/>
          <a:p>
            <a:r>
              <a:rPr lang="en-US" dirty="0"/>
              <a:t>I can </a:t>
            </a:r>
            <a:r>
              <a:rPr lang="en-AU" dirty="0"/>
              <a:t>define the terms “extrapolation” and “interpolation”</a:t>
            </a:r>
          </a:p>
        </p:txBody>
      </p:sp>
      <p:sp>
        <p:nvSpPr>
          <p:cNvPr id="3" name="Text Placeholder 2">
            <a:extLst>
              <a:ext uri="{FF2B5EF4-FFF2-40B4-BE49-F238E27FC236}">
                <a16:creationId xmlns:a16="http://schemas.microsoft.com/office/drawing/2014/main" id="{FCE63AA2-5EAA-D367-E506-8D530F72E07B}"/>
              </a:ext>
            </a:extLst>
          </p:cNvPr>
          <p:cNvSpPr>
            <a:spLocks noGrp="1"/>
          </p:cNvSpPr>
          <p:nvPr>
            <p:ph type="body" sz="quarter" idx="15"/>
          </p:nvPr>
        </p:nvSpPr>
        <p:spPr/>
        <p:txBody>
          <a:bodyPr/>
          <a:lstStyle/>
          <a:p>
            <a:r>
              <a:rPr lang="en-AU" dirty="0"/>
              <a:t>There are two types of interpretations you can do with a graph:</a:t>
            </a:r>
          </a:p>
          <a:p>
            <a:endParaRPr lang="en-AU" dirty="0"/>
          </a:p>
          <a:p>
            <a:pPr marL="457200" indent="-457200">
              <a:buFont typeface="Arial" panose="020B0604020202020204" pitchFamily="34" charset="0"/>
              <a:buChar char="•"/>
            </a:pPr>
            <a:r>
              <a:rPr lang="en-AU" dirty="0"/>
              <a:t>Interpolation: this is when you make an interpretation inside your graph.</a:t>
            </a:r>
          </a:p>
          <a:p>
            <a:pPr marL="457200" indent="-457200">
              <a:buFont typeface="Arial" panose="020B0604020202020204" pitchFamily="34" charset="0"/>
              <a:buChar char="•"/>
            </a:pPr>
            <a:r>
              <a:rPr lang="en-AU" dirty="0"/>
              <a:t>Extrapolation: this is when you make an interpretation outside your graph.</a:t>
            </a:r>
          </a:p>
          <a:p>
            <a:endParaRPr lang="en-AU" dirty="0"/>
          </a:p>
          <a:p>
            <a:r>
              <a:rPr lang="en-AU" dirty="0"/>
              <a:t>In general, interpolations are good, but extrapolations are bad and we want to avoid them.</a:t>
            </a:r>
          </a:p>
        </p:txBody>
      </p:sp>
    </p:spTree>
    <p:extLst>
      <p:ext uri="{BB962C8B-B14F-4D97-AF65-F5344CB8AC3E}">
        <p14:creationId xmlns:p14="http://schemas.microsoft.com/office/powerpoint/2010/main" val="5841874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064E7D14-9C66-2D7E-3FA1-08CD352BE9CD}"/>
              </a:ext>
            </a:extLst>
          </p:cNvPr>
          <p:cNvGraphicFramePr>
            <a:graphicFrameLocks/>
          </p:cNvGraphicFramePr>
          <p:nvPr>
            <p:extLst>
              <p:ext uri="{D42A27DB-BD31-4B8C-83A1-F6EECF244321}">
                <p14:modId xmlns:p14="http://schemas.microsoft.com/office/powerpoint/2010/main" val="1853887982"/>
              </p:ext>
            </p:extLst>
          </p:nvPr>
        </p:nvGraphicFramePr>
        <p:xfrm>
          <a:off x="7226560" y="831865"/>
          <a:ext cx="4572000" cy="2743200"/>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 Placeholder 1">
            <a:extLst>
              <a:ext uri="{FF2B5EF4-FFF2-40B4-BE49-F238E27FC236}">
                <a16:creationId xmlns:a16="http://schemas.microsoft.com/office/drawing/2014/main" id="{EC8891CD-8820-CBBB-00DD-3CC9C4935168}"/>
              </a:ext>
            </a:extLst>
          </p:cNvPr>
          <p:cNvSpPr>
            <a:spLocks noGrp="1"/>
          </p:cNvSpPr>
          <p:nvPr>
            <p:ph type="body" sz="quarter" idx="14"/>
          </p:nvPr>
        </p:nvSpPr>
        <p:spPr/>
        <p:txBody>
          <a:bodyPr/>
          <a:lstStyle/>
          <a:p>
            <a:r>
              <a:rPr lang="en-US" dirty="0"/>
              <a:t>I can </a:t>
            </a:r>
            <a:r>
              <a:rPr lang="en-AU" dirty="0"/>
              <a:t>define the terms “extrapolation” and “interpolation”</a:t>
            </a:r>
          </a:p>
        </p:txBody>
      </p:sp>
      <p:sp>
        <p:nvSpPr>
          <p:cNvPr id="3" name="Text Placeholder 2">
            <a:extLst>
              <a:ext uri="{FF2B5EF4-FFF2-40B4-BE49-F238E27FC236}">
                <a16:creationId xmlns:a16="http://schemas.microsoft.com/office/drawing/2014/main" id="{FCE63AA2-5EAA-D367-E506-8D530F72E07B}"/>
              </a:ext>
            </a:extLst>
          </p:cNvPr>
          <p:cNvSpPr>
            <a:spLocks noGrp="1"/>
          </p:cNvSpPr>
          <p:nvPr>
            <p:ph type="body" sz="quarter" idx="15"/>
          </p:nvPr>
        </p:nvSpPr>
        <p:spPr>
          <a:xfrm>
            <a:off x="397668" y="965946"/>
            <a:ext cx="7346597" cy="1885950"/>
          </a:xfrm>
        </p:spPr>
        <p:txBody>
          <a:bodyPr/>
          <a:lstStyle/>
          <a:p>
            <a:r>
              <a:rPr lang="en-AU" dirty="0"/>
              <a:t>The following graph shows what happened to the height of a plant as it was given different amounts of water.</a:t>
            </a:r>
          </a:p>
          <a:p>
            <a:endParaRPr lang="en-AU" dirty="0"/>
          </a:p>
          <a:p>
            <a:r>
              <a:rPr lang="en-AU" dirty="0"/>
              <a:t>What does it tell us?</a:t>
            </a:r>
          </a:p>
          <a:p>
            <a:endParaRPr lang="en-AU" dirty="0"/>
          </a:p>
          <a:p>
            <a:r>
              <a:rPr lang="en-AU" dirty="0"/>
              <a:t>As you increase the amount of water given to a plant, it will grow more</a:t>
            </a:r>
          </a:p>
        </p:txBody>
      </p:sp>
    </p:spTree>
    <p:extLst>
      <p:ext uri="{BB962C8B-B14F-4D97-AF65-F5344CB8AC3E}">
        <p14:creationId xmlns:p14="http://schemas.microsoft.com/office/powerpoint/2010/main" val="3665220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064E7D14-9C66-2D7E-3FA1-08CD352BE9CD}"/>
              </a:ext>
            </a:extLst>
          </p:cNvPr>
          <p:cNvGraphicFramePr>
            <a:graphicFrameLocks/>
          </p:cNvGraphicFramePr>
          <p:nvPr/>
        </p:nvGraphicFramePr>
        <p:xfrm>
          <a:off x="7222332" y="831865"/>
          <a:ext cx="4572000" cy="2743200"/>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 Placeholder 1">
            <a:extLst>
              <a:ext uri="{FF2B5EF4-FFF2-40B4-BE49-F238E27FC236}">
                <a16:creationId xmlns:a16="http://schemas.microsoft.com/office/drawing/2014/main" id="{EC8891CD-8820-CBBB-00DD-3CC9C4935168}"/>
              </a:ext>
            </a:extLst>
          </p:cNvPr>
          <p:cNvSpPr>
            <a:spLocks noGrp="1"/>
          </p:cNvSpPr>
          <p:nvPr>
            <p:ph type="body" sz="quarter" idx="14"/>
          </p:nvPr>
        </p:nvSpPr>
        <p:spPr/>
        <p:txBody>
          <a:bodyPr/>
          <a:lstStyle/>
          <a:p>
            <a:r>
              <a:rPr lang="en-US" dirty="0"/>
              <a:t>I can </a:t>
            </a:r>
            <a:r>
              <a:rPr lang="en-AU" dirty="0"/>
              <a:t>define the terms “extrapolation” and “interpolation”</a:t>
            </a:r>
          </a:p>
        </p:txBody>
      </p:sp>
      <p:sp>
        <p:nvSpPr>
          <p:cNvPr id="3" name="Text Placeholder 2">
            <a:extLst>
              <a:ext uri="{FF2B5EF4-FFF2-40B4-BE49-F238E27FC236}">
                <a16:creationId xmlns:a16="http://schemas.microsoft.com/office/drawing/2014/main" id="{FCE63AA2-5EAA-D367-E506-8D530F72E07B}"/>
              </a:ext>
            </a:extLst>
          </p:cNvPr>
          <p:cNvSpPr>
            <a:spLocks noGrp="1"/>
          </p:cNvSpPr>
          <p:nvPr>
            <p:ph type="body" sz="quarter" idx="15"/>
          </p:nvPr>
        </p:nvSpPr>
        <p:spPr>
          <a:xfrm>
            <a:off x="397668" y="965946"/>
            <a:ext cx="7051175" cy="1885950"/>
          </a:xfrm>
        </p:spPr>
        <p:txBody>
          <a:bodyPr/>
          <a:lstStyle/>
          <a:p>
            <a:r>
              <a:rPr lang="en-AU" dirty="0"/>
              <a:t>What might be an interpolation and an extrapolation of this data be?</a:t>
            </a:r>
          </a:p>
          <a:p>
            <a:endParaRPr lang="en-AU" dirty="0"/>
          </a:p>
          <a:p>
            <a:r>
              <a:rPr lang="en-AU" dirty="0"/>
              <a:t>An interpolation tells us that 250mL of water is a good amount to give to a plant.</a:t>
            </a:r>
          </a:p>
          <a:p>
            <a:endParaRPr lang="en-AU" dirty="0"/>
          </a:p>
          <a:p>
            <a:r>
              <a:rPr lang="en-AU" dirty="0"/>
              <a:t>An extrapolation might suggest that we should just give the plant as much water as possible.</a:t>
            </a:r>
          </a:p>
        </p:txBody>
      </p:sp>
    </p:spTree>
    <p:extLst>
      <p:ext uri="{BB962C8B-B14F-4D97-AF65-F5344CB8AC3E}">
        <p14:creationId xmlns:p14="http://schemas.microsoft.com/office/powerpoint/2010/main" val="677214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064E7D14-9C66-2D7E-3FA1-08CD352BE9CD}"/>
              </a:ext>
            </a:extLst>
          </p:cNvPr>
          <p:cNvGraphicFramePr>
            <a:graphicFrameLocks/>
          </p:cNvGraphicFramePr>
          <p:nvPr>
            <p:extLst>
              <p:ext uri="{D42A27DB-BD31-4B8C-83A1-F6EECF244321}">
                <p14:modId xmlns:p14="http://schemas.microsoft.com/office/powerpoint/2010/main" val="3977415480"/>
              </p:ext>
            </p:extLst>
          </p:nvPr>
        </p:nvGraphicFramePr>
        <p:xfrm>
          <a:off x="7222332" y="831865"/>
          <a:ext cx="4572000" cy="2743200"/>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 Placeholder 1">
            <a:extLst>
              <a:ext uri="{FF2B5EF4-FFF2-40B4-BE49-F238E27FC236}">
                <a16:creationId xmlns:a16="http://schemas.microsoft.com/office/drawing/2014/main" id="{EC8891CD-8820-CBBB-00DD-3CC9C4935168}"/>
              </a:ext>
            </a:extLst>
          </p:cNvPr>
          <p:cNvSpPr>
            <a:spLocks noGrp="1"/>
          </p:cNvSpPr>
          <p:nvPr>
            <p:ph type="body" sz="quarter" idx="14"/>
          </p:nvPr>
        </p:nvSpPr>
        <p:spPr/>
        <p:txBody>
          <a:bodyPr/>
          <a:lstStyle/>
          <a:p>
            <a:r>
              <a:rPr lang="en-US" dirty="0"/>
              <a:t>I can </a:t>
            </a:r>
            <a:r>
              <a:rPr lang="en-AU" dirty="0"/>
              <a:t>define the terms “extrapolation” and “interpolation”</a:t>
            </a:r>
          </a:p>
        </p:txBody>
      </p:sp>
      <p:sp>
        <p:nvSpPr>
          <p:cNvPr id="3" name="Text Placeholder 2">
            <a:extLst>
              <a:ext uri="{FF2B5EF4-FFF2-40B4-BE49-F238E27FC236}">
                <a16:creationId xmlns:a16="http://schemas.microsoft.com/office/drawing/2014/main" id="{FCE63AA2-5EAA-D367-E506-8D530F72E07B}"/>
              </a:ext>
            </a:extLst>
          </p:cNvPr>
          <p:cNvSpPr>
            <a:spLocks noGrp="1"/>
          </p:cNvSpPr>
          <p:nvPr>
            <p:ph type="body" sz="quarter" idx="15"/>
          </p:nvPr>
        </p:nvSpPr>
        <p:spPr>
          <a:xfrm>
            <a:off x="397668" y="965946"/>
            <a:ext cx="7051175" cy="1885950"/>
          </a:xfrm>
        </p:spPr>
        <p:txBody>
          <a:bodyPr/>
          <a:lstStyle/>
          <a:p>
            <a:r>
              <a:rPr lang="en-AU" dirty="0"/>
              <a:t>The experiment was done again, this time using larger amounts of water, and we actually found that the plant actually grows less if too much water is used!</a:t>
            </a:r>
          </a:p>
        </p:txBody>
      </p:sp>
      <p:graphicFrame>
        <p:nvGraphicFramePr>
          <p:cNvPr id="5" name="Chart 4">
            <a:extLst>
              <a:ext uri="{FF2B5EF4-FFF2-40B4-BE49-F238E27FC236}">
                <a16:creationId xmlns:a16="http://schemas.microsoft.com/office/drawing/2014/main" id="{064E7D14-9C66-2D7E-3FA1-08CD352BE9CD}"/>
              </a:ext>
            </a:extLst>
          </p:cNvPr>
          <p:cNvGraphicFramePr>
            <a:graphicFrameLocks/>
          </p:cNvGraphicFramePr>
          <p:nvPr>
            <p:extLst>
              <p:ext uri="{D42A27DB-BD31-4B8C-83A1-F6EECF244321}">
                <p14:modId xmlns:p14="http://schemas.microsoft.com/office/powerpoint/2010/main" val="3424068677"/>
              </p:ext>
            </p:extLst>
          </p:nvPr>
        </p:nvGraphicFramePr>
        <p:xfrm>
          <a:off x="397668" y="3227292"/>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 Placeholder 2">
            <a:extLst>
              <a:ext uri="{FF2B5EF4-FFF2-40B4-BE49-F238E27FC236}">
                <a16:creationId xmlns:a16="http://schemas.microsoft.com/office/drawing/2014/main" id="{9D9B4727-E4BC-BA8C-BCB6-866476B9589C}"/>
              </a:ext>
            </a:extLst>
          </p:cNvPr>
          <p:cNvSpPr txBox="1">
            <a:spLocks/>
          </p:cNvSpPr>
          <p:nvPr/>
        </p:nvSpPr>
        <p:spPr>
          <a:xfrm>
            <a:off x="4969668" y="3571657"/>
            <a:ext cx="7051175" cy="188595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As you can see, up to 300mL of water, the plant grows lots! After that, though, the plant doesn’t grow as much – it turns out that too much water can be bad for plants!</a:t>
            </a:r>
          </a:p>
        </p:txBody>
      </p:sp>
    </p:spTree>
    <p:extLst>
      <p:ext uri="{BB962C8B-B14F-4D97-AF65-F5344CB8AC3E}">
        <p14:creationId xmlns:p14="http://schemas.microsoft.com/office/powerpoint/2010/main" val="1285002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4ADB70-DB98-5685-EFCA-745E78753A3D}"/>
              </a:ext>
            </a:extLst>
          </p:cNvPr>
          <p:cNvSpPr>
            <a:spLocks noGrp="1"/>
          </p:cNvSpPr>
          <p:nvPr>
            <p:ph type="body" sz="quarter" idx="14"/>
          </p:nvPr>
        </p:nvSpPr>
        <p:spPr/>
        <p:txBody>
          <a:bodyPr/>
          <a:lstStyle/>
          <a:p>
            <a:r>
              <a:rPr lang="en-AU" dirty="0"/>
              <a:t>I can interpret trends in graphical data </a:t>
            </a:r>
          </a:p>
        </p:txBody>
      </p:sp>
      <p:grpSp>
        <p:nvGrpSpPr>
          <p:cNvPr id="4" name="Group 3">
            <a:extLst>
              <a:ext uri="{FF2B5EF4-FFF2-40B4-BE49-F238E27FC236}">
                <a16:creationId xmlns:a16="http://schemas.microsoft.com/office/drawing/2014/main" id="{27860C06-0A11-228F-7A2E-7BE14233DD57}"/>
              </a:ext>
            </a:extLst>
          </p:cNvPr>
          <p:cNvGrpSpPr/>
          <p:nvPr/>
        </p:nvGrpSpPr>
        <p:grpSpPr>
          <a:xfrm>
            <a:off x="295275" y="1099900"/>
            <a:ext cx="11461161" cy="2428186"/>
            <a:chOff x="417546" y="4118846"/>
            <a:chExt cx="11461161" cy="6009349"/>
          </a:xfrm>
        </p:grpSpPr>
        <p:sp>
          <p:nvSpPr>
            <p:cNvPr id="5" name="Rectangle 4">
              <a:extLst>
                <a:ext uri="{FF2B5EF4-FFF2-40B4-BE49-F238E27FC236}">
                  <a16:creationId xmlns:a16="http://schemas.microsoft.com/office/drawing/2014/main" id="{E8CC9527-6A49-55A2-F90A-18BC4EC45427}"/>
                </a:ext>
              </a:extLst>
            </p:cNvPr>
            <p:cNvSpPr/>
            <p:nvPr/>
          </p:nvSpPr>
          <p:spPr>
            <a:xfrm>
              <a:off x="419101" y="4130933"/>
              <a:ext cx="11459606" cy="5997262"/>
            </a:xfrm>
            <a:prstGeom prst="rect">
              <a:avLst/>
            </a:prstGeom>
            <a:solidFill>
              <a:srgbClr val="FBC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6" name="Rectangle 5">
              <a:extLst>
                <a:ext uri="{FF2B5EF4-FFF2-40B4-BE49-F238E27FC236}">
                  <a16:creationId xmlns:a16="http://schemas.microsoft.com/office/drawing/2014/main" id="{526F5924-2FA0-8DC0-CF57-0D4565B78E28}"/>
                </a:ext>
              </a:extLst>
            </p:cNvPr>
            <p:cNvSpPr/>
            <p:nvPr/>
          </p:nvSpPr>
          <p:spPr>
            <a:xfrm>
              <a:off x="417546" y="4118846"/>
              <a:ext cx="5308840" cy="998315"/>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solidFill>
                    <a:srgbClr val="FBCA58"/>
                  </a:solidFill>
                </a:rPr>
                <a:t>Think – Pair – Share</a:t>
              </a:r>
              <a:endParaRPr lang="en-AU" sz="2800" b="1" dirty="0">
                <a:solidFill>
                  <a:srgbClr val="FBCA58"/>
                </a:solidFill>
              </a:endParaRPr>
            </a:p>
          </p:txBody>
        </p:sp>
        <p:sp>
          <p:nvSpPr>
            <p:cNvPr id="7" name="TextBox 6">
              <a:extLst>
                <a:ext uri="{FF2B5EF4-FFF2-40B4-BE49-F238E27FC236}">
                  <a16:creationId xmlns:a16="http://schemas.microsoft.com/office/drawing/2014/main" id="{88BC8FD3-27DD-97E1-9BD4-9E0D35C14ED1}"/>
                </a:ext>
              </a:extLst>
            </p:cNvPr>
            <p:cNvSpPr txBox="1"/>
            <p:nvPr/>
          </p:nvSpPr>
          <p:spPr>
            <a:xfrm>
              <a:off x="419100" y="5154266"/>
              <a:ext cx="11459606" cy="4731312"/>
            </a:xfrm>
            <a:prstGeom prst="rect">
              <a:avLst/>
            </a:prstGeom>
            <a:noFill/>
            <a:ln>
              <a:noFill/>
            </a:ln>
          </p:spPr>
          <p:txBody>
            <a:bodyPr wrap="square" rtlCol="0" anchor="t" anchorCtr="0">
              <a:normAutofit fontScale="92500" lnSpcReduction="10000"/>
            </a:bodyPr>
            <a:lstStyle/>
            <a:p>
              <a:pPr algn="ctr"/>
              <a:r>
                <a:rPr lang="en-US" sz="2800" b="1" dirty="0">
                  <a:latin typeface="Century Gothic" panose="020B0502020202020204" pitchFamily="34" charset="0"/>
                  <a:cs typeface="Futura Medium" panose="020B0602020204020303" pitchFamily="34" charset="-79"/>
                </a:rPr>
                <a:t>If extrapolations are bad, why do we do them?</a:t>
              </a:r>
            </a:p>
            <a:p>
              <a:pPr algn="l"/>
              <a:endParaRPr lang="en-US" sz="2800" dirty="0">
                <a:latin typeface="Century Gothic" panose="020B0502020202020204" pitchFamily="34" charset="0"/>
                <a:cs typeface="Futura Medium" panose="020B0602020204020303" pitchFamily="34" charset="-79"/>
              </a:endParaRPr>
            </a:p>
            <a:p>
              <a:pPr marL="514350" indent="-514350" algn="l">
                <a:buAutoNum type="arabicPeriod"/>
              </a:pPr>
              <a:r>
                <a:rPr lang="en-US" sz="2800" dirty="0">
                  <a:latin typeface="Century Gothic" panose="020B0502020202020204" pitchFamily="34" charset="0"/>
                  <a:cs typeface="Futura Medium" panose="020B0602020204020303" pitchFamily="34" charset="-79"/>
                </a:rPr>
                <a:t>Think about your answer quietly</a:t>
              </a:r>
            </a:p>
            <a:p>
              <a:pPr marL="514350" indent="-514350" algn="l">
                <a:buAutoNum type="arabicPeriod"/>
              </a:pPr>
              <a:r>
                <a:rPr lang="en-US" sz="2800" dirty="0">
                  <a:latin typeface="Century Gothic" panose="020B0502020202020204" pitchFamily="34" charset="0"/>
                  <a:cs typeface="Futura Medium" panose="020B0602020204020303" pitchFamily="34" charset="-79"/>
                </a:rPr>
                <a:t>When instructed, share with a partner</a:t>
              </a:r>
            </a:p>
            <a:p>
              <a:pPr marL="514350" indent="-514350" algn="l">
                <a:buAutoNum type="arabicPeriod"/>
              </a:pPr>
              <a:r>
                <a:rPr lang="en-US" sz="2800" dirty="0">
                  <a:latin typeface="Century Gothic" panose="020B0502020202020204" pitchFamily="34" charset="0"/>
                  <a:cs typeface="Futura Medium" panose="020B0602020204020303" pitchFamily="34" charset="-79"/>
                </a:rPr>
                <a:t>When asked, share with the class.</a:t>
              </a:r>
            </a:p>
          </p:txBody>
        </p:sp>
      </p:grpSp>
      <p:pic>
        <p:nvPicPr>
          <p:cNvPr id="8" name="Picture 7">
            <a:extLst>
              <a:ext uri="{FF2B5EF4-FFF2-40B4-BE49-F238E27FC236}">
                <a16:creationId xmlns:a16="http://schemas.microsoft.com/office/drawing/2014/main" id="{8AD01184-6CA9-207D-CC3D-F370B50C3484}"/>
              </a:ext>
            </a:extLst>
          </p:cNvPr>
          <p:cNvPicPr>
            <a:picLocks noChangeAspect="1"/>
          </p:cNvPicPr>
          <p:nvPr/>
        </p:nvPicPr>
        <p:blipFill>
          <a:blip r:embed="rId2"/>
          <a:stretch>
            <a:fillRect/>
          </a:stretch>
        </p:blipFill>
        <p:spPr>
          <a:xfrm>
            <a:off x="3325917" y="3640628"/>
            <a:ext cx="5401429" cy="2717969"/>
          </a:xfrm>
          <a:prstGeom prst="rect">
            <a:avLst/>
          </a:prstGeom>
        </p:spPr>
      </p:pic>
    </p:spTree>
    <p:extLst>
      <p:ext uri="{BB962C8B-B14F-4D97-AF65-F5344CB8AC3E}">
        <p14:creationId xmlns:p14="http://schemas.microsoft.com/office/powerpoint/2010/main" val="23480884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ABC943-3BE4-A456-F776-9D94FA347F47}"/>
              </a:ext>
            </a:extLst>
          </p:cNvPr>
          <p:cNvSpPr>
            <a:spLocks noGrp="1"/>
          </p:cNvSpPr>
          <p:nvPr>
            <p:ph type="body" sz="quarter" idx="14"/>
          </p:nvPr>
        </p:nvSpPr>
        <p:spPr/>
        <p:txBody>
          <a:bodyPr/>
          <a:lstStyle/>
          <a:p>
            <a:r>
              <a:rPr lang="en-AU" dirty="0"/>
              <a:t>I can interpret trends in graphical data </a:t>
            </a:r>
          </a:p>
        </p:txBody>
      </p:sp>
      <p:sp>
        <p:nvSpPr>
          <p:cNvPr id="3" name="Text Placeholder 2">
            <a:extLst>
              <a:ext uri="{FF2B5EF4-FFF2-40B4-BE49-F238E27FC236}">
                <a16:creationId xmlns:a16="http://schemas.microsoft.com/office/drawing/2014/main" id="{DE04DCA3-5F3A-D770-0EF5-313D74BFBCB3}"/>
              </a:ext>
            </a:extLst>
          </p:cNvPr>
          <p:cNvSpPr>
            <a:spLocks noGrp="1"/>
          </p:cNvSpPr>
          <p:nvPr>
            <p:ph type="body" sz="quarter" idx="15"/>
          </p:nvPr>
        </p:nvSpPr>
        <p:spPr/>
        <p:txBody>
          <a:bodyPr/>
          <a:lstStyle/>
          <a:p>
            <a:r>
              <a:rPr lang="en-AU" dirty="0"/>
              <a:t>Sometimes, we can’t get all the information. Or, we want to try and predict the future.</a:t>
            </a:r>
          </a:p>
          <a:p>
            <a:endParaRPr lang="en-AU" dirty="0"/>
          </a:p>
          <a:p>
            <a:r>
              <a:rPr lang="en-AU" dirty="0"/>
              <a:t>For example, scientists have 3 main predictions for what will happen to the universe. All 3 are based on the data we have collected so far, and you can see all 3 start from the same point as now!</a:t>
            </a:r>
          </a:p>
        </p:txBody>
      </p:sp>
      <p:pic>
        <p:nvPicPr>
          <p:cNvPr id="2052" name="Picture 4" descr="The Universe | S-cool, the revision website">
            <a:extLst>
              <a:ext uri="{FF2B5EF4-FFF2-40B4-BE49-F238E27FC236}">
                <a16:creationId xmlns:a16="http://schemas.microsoft.com/office/drawing/2014/main" id="{FC369898-89FA-587F-A0AC-68480B93AF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76523" y="3928403"/>
            <a:ext cx="3638953" cy="26305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32543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Picture">
            <a:extLst>
              <a:ext uri="{FF2B5EF4-FFF2-40B4-BE49-F238E27FC236}">
                <a16:creationId xmlns:a16="http://schemas.microsoft.com/office/drawing/2014/main" id="{5B71D14B-C778-931C-7E8A-225C1162B9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25917" y="3640628"/>
            <a:ext cx="5401429" cy="2717969"/>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1">
            <a:extLst>
              <a:ext uri="{FF2B5EF4-FFF2-40B4-BE49-F238E27FC236}">
                <a16:creationId xmlns:a16="http://schemas.microsoft.com/office/drawing/2014/main" id="{ACABC943-3BE4-A456-F776-9D94FA347F47}"/>
              </a:ext>
            </a:extLst>
          </p:cNvPr>
          <p:cNvSpPr>
            <a:spLocks noGrp="1"/>
          </p:cNvSpPr>
          <p:nvPr>
            <p:ph type="body" sz="quarter" idx="14"/>
          </p:nvPr>
        </p:nvSpPr>
        <p:spPr/>
        <p:txBody>
          <a:bodyPr/>
          <a:lstStyle/>
          <a:p>
            <a:r>
              <a:rPr lang="en-AU" dirty="0"/>
              <a:t>I can interpret trends in graphical data </a:t>
            </a:r>
          </a:p>
        </p:txBody>
      </p:sp>
      <p:sp>
        <p:nvSpPr>
          <p:cNvPr id="3" name="Text Placeholder 2">
            <a:extLst>
              <a:ext uri="{FF2B5EF4-FFF2-40B4-BE49-F238E27FC236}">
                <a16:creationId xmlns:a16="http://schemas.microsoft.com/office/drawing/2014/main" id="{DE04DCA3-5F3A-D770-0EF5-313D74BFBCB3}"/>
              </a:ext>
            </a:extLst>
          </p:cNvPr>
          <p:cNvSpPr>
            <a:spLocks noGrp="1"/>
          </p:cNvSpPr>
          <p:nvPr>
            <p:ph type="body" sz="quarter" idx="15"/>
          </p:nvPr>
        </p:nvSpPr>
        <p:spPr/>
        <p:txBody>
          <a:bodyPr/>
          <a:lstStyle/>
          <a:p>
            <a:r>
              <a:rPr lang="en-AU" dirty="0"/>
              <a:t>Sometimes, we will find that one dataset increases at the same time as another – we call these correlations.</a:t>
            </a:r>
          </a:p>
          <a:p>
            <a:endParaRPr lang="en-AU" dirty="0"/>
          </a:p>
          <a:p>
            <a:r>
              <a:rPr lang="en-AU" dirty="0"/>
              <a:t>Sometimes, we can use these correlations. Other times, these correlations can be misleading.</a:t>
            </a:r>
          </a:p>
        </p:txBody>
      </p:sp>
    </p:spTree>
    <p:extLst>
      <p:ext uri="{BB962C8B-B14F-4D97-AF65-F5344CB8AC3E}">
        <p14:creationId xmlns:p14="http://schemas.microsoft.com/office/powerpoint/2010/main" val="8711356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ABC943-3BE4-A456-F776-9D94FA347F47}"/>
              </a:ext>
            </a:extLst>
          </p:cNvPr>
          <p:cNvSpPr>
            <a:spLocks noGrp="1"/>
          </p:cNvSpPr>
          <p:nvPr>
            <p:ph type="body" sz="quarter" idx="14"/>
          </p:nvPr>
        </p:nvSpPr>
        <p:spPr/>
        <p:txBody>
          <a:bodyPr/>
          <a:lstStyle/>
          <a:p>
            <a:r>
              <a:rPr lang="en-AU" dirty="0"/>
              <a:t>I can interpret trends in graphical data </a:t>
            </a:r>
          </a:p>
        </p:txBody>
      </p:sp>
      <p:sp>
        <p:nvSpPr>
          <p:cNvPr id="3" name="Text Placeholder 2">
            <a:extLst>
              <a:ext uri="{FF2B5EF4-FFF2-40B4-BE49-F238E27FC236}">
                <a16:creationId xmlns:a16="http://schemas.microsoft.com/office/drawing/2014/main" id="{DE04DCA3-5F3A-D770-0EF5-313D74BFBCB3}"/>
              </a:ext>
            </a:extLst>
          </p:cNvPr>
          <p:cNvSpPr>
            <a:spLocks noGrp="1"/>
          </p:cNvSpPr>
          <p:nvPr>
            <p:ph type="body" sz="quarter" idx="15"/>
          </p:nvPr>
        </p:nvSpPr>
        <p:spPr/>
        <p:txBody>
          <a:bodyPr/>
          <a:lstStyle/>
          <a:p>
            <a:r>
              <a:rPr lang="en-AU" dirty="0"/>
              <a:t>Sometimes, we can use these correlations to predict the future. Other times, these correlations can be misleading.</a:t>
            </a:r>
          </a:p>
          <a:p>
            <a:endParaRPr lang="en-AU" dirty="0"/>
          </a:p>
          <a:p>
            <a:r>
              <a:rPr lang="en-AU" dirty="0"/>
              <a:t>For example, do you really think that more forest fires are started just because more ice-cream is sold?</a:t>
            </a:r>
          </a:p>
        </p:txBody>
      </p:sp>
      <p:pic>
        <p:nvPicPr>
          <p:cNvPr id="4" name="Picture 3">
            <a:extLst>
              <a:ext uri="{FF2B5EF4-FFF2-40B4-BE49-F238E27FC236}">
                <a16:creationId xmlns:a16="http://schemas.microsoft.com/office/drawing/2014/main" id="{FBCC2464-9101-9B79-2DEE-4B74D46B3451}"/>
              </a:ext>
            </a:extLst>
          </p:cNvPr>
          <p:cNvPicPr>
            <a:picLocks noChangeAspect="1"/>
          </p:cNvPicPr>
          <p:nvPr/>
        </p:nvPicPr>
        <p:blipFill>
          <a:blip r:embed="rId2"/>
          <a:stretch>
            <a:fillRect/>
          </a:stretch>
        </p:blipFill>
        <p:spPr>
          <a:xfrm>
            <a:off x="3325917" y="3640628"/>
            <a:ext cx="5401429" cy="2717969"/>
          </a:xfrm>
          <a:prstGeom prst="rect">
            <a:avLst/>
          </a:prstGeom>
        </p:spPr>
      </p:pic>
    </p:spTree>
    <p:extLst>
      <p:ext uri="{BB962C8B-B14F-4D97-AF65-F5344CB8AC3E}">
        <p14:creationId xmlns:p14="http://schemas.microsoft.com/office/powerpoint/2010/main" val="33550270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 Truths &amp; Trash_ Episode 2, Round 2 #experiments #funfacts #2truthsandtraah">
            <a:hlinkClick r:id="" action="ppaction://media"/>
            <a:extLst>
              <a:ext uri="{FF2B5EF4-FFF2-40B4-BE49-F238E27FC236}">
                <a16:creationId xmlns:a16="http://schemas.microsoft.com/office/drawing/2014/main" id="{46570E13-3E12-E125-17B2-4859D13ED6D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72176" y="1977541"/>
            <a:ext cx="2447645" cy="4351369"/>
          </a:xfrm>
          <a:prstGeom prst="rect">
            <a:avLst/>
          </a:prstGeom>
        </p:spPr>
      </p:pic>
      <p:sp>
        <p:nvSpPr>
          <p:cNvPr id="2" name="Text Placeholder 1">
            <a:extLst>
              <a:ext uri="{FF2B5EF4-FFF2-40B4-BE49-F238E27FC236}">
                <a16:creationId xmlns:a16="http://schemas.microsoft.com/office/drawing/2014/main" id="{C0A58070-C57F-52A5-BA74-0D12B1142C1B}"/>
              </a:ext>
            </a:extLst>
          </p:cNvPr>
          <p:cNvSpPr>
            <a:spLocks noGrp="1"/>
          </p:cNvSpPr>
          <p:nvPr>
            <p:ph type="body" sz="quarter" idx="14"/>
          </p:nvPr>
        </p:nvSpPr>
        <p:spPr/>
        <p:txBody>
          <a:bodyPr/>
          <a:lstStyle/>
          <a:p>
            <a:r>
              <a:rPr lang="en-AU" dirty="0"/>
              <a:t>Brain Break</a:t>
            </a:r>
          </a:p>
        </p:txBody>
      </p:sp>
      <p:sp>
        <p:nvSpPr>
          <p:cNvPr id="3" name="Text Placeholder 2">
            <a:extLst>
              <a:ext uri="{FF2B5EF4-FFF2-40B4-BE49-F238E27FC236}">
                <a16:creationId xmlns:a16="http://schemas.microsoft.com/office/drawing/2014/main" id="{E86BAABE-0A7B-2E7D-CDE3-B4944D6DFDDA}"/>
              </a:ext>
            </a:extLst>
          </p:cNvPr>
          <p:cNvSpPr>
            <a:spLocks noGrp="1"/>
          </p:cNvSpPr>
          <p:nvPr>
            <p:ph type="body" sz="quarter" idx="15"/>
          </p:nvPr>
        </p:nvSpPr>
        <p:spPr/>
        <p:txBody>
          <a:bodyPr/>
          <a:lstStyle/>
          <a:p>
            <a:r>
              <a:rPr lang="en-AU" dirty="0"/>
              <a:t>In this video, two of the facts shown are true, and the other is false. See if you can identify which is which before the end!</a:t>
            </a:r>
          </a:p>
        </p:txBody>
      </p:sp>
    </p:spTree>
    <p:extLst>
      <p:ext uri="{BB962C8B-B14F-4D97-AF65-F5344CB8AC3E}">
        <p14:creationId xmlns:p14="http://schemas.microsoft.com/office/powerpoint/2010/main" val="566706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6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AC71212-5520-402B-EF99-4758257AD123}"/>
              </a:ext>
            </a:extLst>
          </p:cNvPr>
          <p:cNvSpPr>
            <a:spLocks noGrp="1"/>
          </p:cNvSpPr>
          <p:nvPr>
            <p:ph type="body" sz="quarter" idx="10"/>
          </p:nvPr>
        </p:nvSpPr>
        <p:spPr/>
        <p:txBody>
          <a:bodyPr>
            <a:noAutofit/>
          </a:bodyPr>
          <a:lstStyle/>
          <a:p>
            <a:r>
              <a:rPr lang="en-AU" dirty="0"/>
              <a:t>Tips to writing a good method:</a:t>
            </a:r>
          </a:p>
          <a:p>
            <a:endParaRPr lang="en-AU" dirty="0"/>
          </a:p>
          <a:p>
            <a:pPr marL="514350" indent="-514350">
              <a:buFont typeface="+mj-lt"/>
              <a:buAutoNum type="arabicPeriod"/>
            </a:pPr>
            <a:r>
              <a:rPr lang="en-AU" dirty="0"/>
              <a:t>Keep it clear and concise</a:t>
            </a:r>
          </a:p>
          <a:p>
            <a:pPr marL="514350" indent="-514350">
              <a:buFont typeface="+mj-lt"/>
              <a:buAutoNum type="arabicPeriod"/>
            </a:pPr>
            <a:r>
              <a:rPr lang="en-AU" dirty="0"/>
              <a:t>Everything should be written in past tense</a:t>
            </a:r>
          </a:p>
          <a:p>
            <a:pPr marL="514350" indent="-514350">
              <a:buFont typeface="+mj-lt"/>
              <a:buAutoNum type="arabicPeriod"/>
            </a:pPr>
            <a:r>
              <a:rPr lang="en-AU" dirty="0"/>
              <a:t>Make it step-by-step, in order of how you did it!</a:t>
            </a:r>
          </a:p>
          <a:p>
            <a:pPr marL="514350" indent="-514350">
              <a:buFont typeface="+mj-lt"/>
              <a:buAutoNum type="arabicPeriod"/>
            </a:pPr>
            <a:endParaRPr lang="en-AU" dirty="0"/>
          </a:p>
          <a:p>
            <a:r>
              <a:rPr lang="en-AU" dirty="0"/>
              <a:t>A method is a set of instructions that someone </a:t>
            </a:r>
            <a:r>
              <a:rPr lang="en-AU" u="sng" dirty="0"/>
              <a:t>has</a:t>
            </a:r>
            <a:r>
              <a:rPr lang="en-AU" dirty="0"/>
              <a:t> followed, which is why it needs to be in the past tense.</a:t>
            </a:r>
          </a:p>
        </p:txBody>
      </p:sp>
    </p:spTree>
    <p:extLst>
      <p:ext uri="{BB962C8B-B14F-4D97-AF65-F5344CB8AC3E}">
        <p14:creationId xmlns:p14="http://schemas.microsoft.com/office/powerpoint/2010/main" val="39925621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176CE53-4BEA-7677-8248-6E7A17A0972A}"/>
              </a:ext>
            </a:extLst>
          </p:cNvPr>
          <p:cNvSpPr>
            <a:spLocks noGrp="1"/>
          </p:cNvSpPr>
          <p:nvPr>
            <p:ph type="body" sz="quarter" idx="14"/>
          </p:nvPr>
        </p:nvSpPr>
        <p:spPr/>
        <p:txBody>
          <a:bodyPr/>
          <a:lstStyle/>
          <a:p>
            <a:r>
              <a:rPr lang="en-AU" dirty="0"/>
              <a:t>I can interpret trends in graphical data </a:t>
            </a:r>
          </a:p>
        </p:txBody>
      </p:sp>
      <p:sp>
        <p:nvSpPr>
          <p:cNvPr id="8" name="Text Placeholder 7">
            <a:extLst>
              <a:ext uri="{FF2B5EF4-FFF2-40B4-BE49-F238E27FC236}">
                <a16:creationId xmlns:a16="http://schemas.microsoft.com/office/drawing/2014/main" id="{F8B0AEE0-BDCC-277C-0B4E-37F065402B63}"/>
              </a:ext>
            </a:extLst>
          </p:cNvPr>
          <p:cNvSpPr>
            <a:spLocks noGrp="1"/>
          </p:cNvSpPr>
          <p:nvPr>
            <p:ph type="body" sz="quarter" idx="15"/>
          </p:nvPr>
        </p:nvSpPr>
        <p:spPr/>
        <p:txBody>
          <a:bodyPr/>
          <a:lstStyle/>
          <a:p>
            <a:r>
              <a:rPr lang="en-US" sz="2800" dirty="0">
                <a:latin typeface="+mj-lt"/>
                <a:ea typeface="Verdana" panose="020B0604030504040204" pitchFamily="34" charset="0"/>
              </a:rPr>
              <a:t>For these graphs:</a:t>
            </a:r>
          </a:p>
          <a:p>
            <a:endParaRPr lang="en-US" dirty="0">
              <a:latin typeface="+mj-lt"/>
              <a:ea typeface="Verdana" panose="020B0604030504040204" pitchFamily="34" charset="0"/>
            </a:endParaRPr>
          </a:p>
          <a:p>
            <a:pPr marL="514350" indent="-514350">
              <a:buAutoNum type="arabicPeriod"/>
            </a:pPr>
            <a:r>
              <a:rPr lang="en-US" dirty="0">
                <a:latin typeface="+mj-lt"/>
                <a:ea typeface="Verdana" panose="020B0604030504040204" pitchFamily="34" charset="0"/>
              </a:rPr>
              <a:t>Interpret (interpolate) the graph</a:t>
            </a:r>
          </a:p>
          <a:p>
            <a:pPr marL="514350" indent="-514350">
              <a:buAutoNum type="arabicPeriod"/>
            </a:pPr>
            <a:r>
              <a:rPr lang="en-US" dirty="0">
                <a:latin typeface="+mj-lt"/>
                <a:ea typeface="Verdana" panose="020B0604030504040204" pitchFamily="34" charset="0"/>
              </a:rPr>
              <a:t>Predict (extrapolate) the graph</a:t>
            </a:r>
          </a:p>
          <a:p>
            <a:pPr marL="514350" indent="-514350">
              <a:buAutoNum type="arabicPeriod"/>
            </a:pPr>
            <a:endParaRPr lang="en-US" sz="2800" dirty="0">
              <a:latin typeface="+mj-lt"/>
              <a:ea typeface="Verdana" panose="020B0604030504040204" pitchFamily="34" charset="0"/>
            </a:endParaRPr>
          </a:p>
        </p:txBody>
      </p:sp>
      <p:sp>
        <p:nvSpPr>
          <p:cNvPr id="6" name="Rectangle 5">
            <a:extLst>
              <a:ext uri="{FF2B5EF4-FFF2-40B4-BE49-F238E27FC236}">
                <a16:creationId xmlns:a16="http://schemas.microsoft.com/office/drawing/2014/main" id="{520D2CF0-31D6-95F5-6A15-8582CB9DD975}"/>
              </a:ext>
            </a:extLst>
          </p:cNvPr>
          <p:cNvSpPr/>
          <p:nvPr/>
        </p:nvSpPr>
        <p:spPr>
          <a:xfrm>
            <a:off x="3115994" y="5387926"/>
            <a:ext cx="794824" cy="4642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3" name="Chart 2">
            <a:extLst>
              <a:ext uri="{FF2B5EF4-FFF2-40B4-BE49-F238E27FC236}">
                <a16:creationId xmlns:a16="http://schemas.microsoft.com/office/drawing/2014/main" id="{2D446B72-288C-B2A8-804B-A6429BEA6493}"/>
              </a:ext>
            </a:extLst>
          </p:cNvPr>
          <p:cNvGraphicFramePr>
            <a:graphicFrameLocks/>
          </p:cNvGraphicFramePr>
          <p:nvPr>
            <p:extLst>
              <p:ext uri="{D42A27DB-BD31-4B8C-83A1-F6EECF244321}">
                <p14:modId xmlns:p14="http://schemas.microsoft.com/office/powerpoint/2010/main" val="402622722"/>
              </p:ext>
            </p:extLst>
          </p:nvPr>
        </p:nvGraphicFramePr>
        <p:xfrm>
          <a:off x="7291388" y="685800"/>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976A6D07-DA2C-9F90-DF5B-F4EB553AA675}"/>
              </a:ext>
            </a:extLst>
          </p:cNvPr>
          <p:cNvGraphicFramePr>
            <a:graphicFrameLocks/>
          </p:cNvGraphicFramePr>
          <p:nvPr>
            <p:extLst>
              <p:ext uri="{D42A27DB-BD31-4B8C-83A1-F6EECF244321}">
                <p14:modId xmlns:p14="http://schemas.microsoft.com/office/powerpoint/2010/main" val="2812403695"/>
              </p:ext>
            </p:extLst>
          </p:nvPr>
        </p:nvGraphicFramePr>
        <p:xfrm>
          <a:off x="397668" y="342900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9F2E3116-4F26-8B57-32E7-6E63EAEA5701}"/>
              </a:ext>
            </a:extLst>
          </p:cNvPr>
          <p:cNvGraphicFramePr>
            <a:graphicFrameLocks/>
          </p:cNvGraphicFramePr>
          <p:nvPr>
            <p:extLst>
              <p:ext uri="{D42A27DB-BD31-4B8C-83A1-F6EECF244321}">
                <p14:modId xmlns:p14="http://schemas.microsoft.com/office/powerpoint/2010/main" val="2704787583"/>
              </p:ext>
            </p:extLst>
          </p:nvPr>
        </p:nvGraphicFramePr>
        <p:xfrm>
          <a:off x="7291388" y="3429000"/>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9617788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37B9D4-1F28-34F1-395C-FCDE6CBBAE80}"/>
              </a:ext>
            </a:extLst>
          </p:cNvPr>
          <p:cNvSpPr>
            <a:spLocks noGrp="1"/>
          </p:cNvSpPr>
          <p:nvPr>
            <p:ph type="body" sz="quarter" idx="14"/>
          </p:nvPr>
        </p:nvSpPr>
        <p:spPr/>
        <p:txBody>
          <a:bodyPr/>
          <a:lstStyle/>
          <a:p>
            <a:r>
              <a:rPr lang="en-AU" dirty="0"/>
              <a:t>Interpreting Graphs</a:t>
            </a:r>
          </a:p>
        </p:txBody>
      </p:sp>
      <p:sp>
        <p:nvSpPr>
          <p:cNvPr id="3" name="Text Placeholder 2">
            <a:extLst>
              <a:ext uri="{FF2B5EF4-FFF2-40B4-BE49-F238E27FC236}">
                <a16:creationId xmlns:a16="http://schemas.microsoft.com/office/drawing/2014/main" id="{70924D5F-0D1D-AD19-560A-187920D916C7}"/>
              </a:ext>
            </a:extLst>
          </p:cNvPr>
          <p:cNvSpPr>
            <a:spLocks noGrp="1"/>
          </p:cNvSpPr>
          <p:nvPr>
            <p:ph type="body" sz="quarter" idx="15"/>
          </p:nvPr>
        </p:nvSpPr>
        <p:spPr/>
        <p:txBody>
          <a:bodyPr/>
          <a:lstStyle/>
          <a:p>
            <a:r>
              <a:rPr lang="en-AU" sz="2800" dirty="0"/>
              <a:t>To interpret a graph, always start by saying what you did to the independent variable, then say what happened to the dependent variable.</a:t>
            </a:r>
          </a:p>
          <a:p>
            <a:endParaRPr lang="en-AU" dirty="0"/>
          </a:p>
          <a:p>
            <a:r>
              <a:rPr lang="en-AU" dirty="0"/>
              <a:t>If we interpret a graph only using the data there, it is an interpolation. </a:t>
            </a:r>
          </a:p>
          <a:p>
            <a:r>
              <a:rPr lang="en-AU" dirty="0"/>
              <a:t>If we instead try to predict the future using a graph, it is an extrapolation.</a:t>
            </a:r>
          </a:p>
          <a:p>
            <a:endParaRPr lang="en-AU" dirty="0"/>
          </a:p>
          <a:p>
            <a:r>
              <a:rPr lang="en-AU" dirty="0"/>
              <a:t>Interpolations are better than extrapolations, but sometimes we have to use extrapolations.</a:t>
            </a:r>
          </a:p>
        </p:txBody>
      </p:sp>
    </p:spTree>
    <p:extLst>
      <p:ext uri="{BB962C8B-B14F-4D97-AF65-F5344CB8AC3E}">
        <p14:creationId xmlns:p14="http://schemas.microsoft.com/office/powerpoint/2010/main" val="27488841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486571F-A1B2-6157-C431-AA55F7C1AB5A}"/>
              </a:ext>
            </a:extLst>
          </p:cNvPr>
          <p:cNvSpPr>
            <a:spLocks noGrp="1"/>
          </p:cNvSpPr>
          <p:nvPr>
            <p:ph type="body" sz="quarter" idx="14"/>
          </p:nvPr>
        </p:nvSpPr>
        <p:spPr/>
        <p:txBody>
          <a:bodyPr/>
          <a:lstStyle/>
          <a:p>
            <a:r>
              <a:rPr lang="en-AU" dirty="0"/>
              <a:t>Interpreting Graphs</a:t>
            </a:r>
          </a:p>
        </p:txBody>
      </p:sp>
      <p:sp>
        <p:nvSpPr>
          <p:cNvPr id="3" name="Text Placeholder 2">
            <a:extLst>
              <a:ext uri="{FF2B5EF4-FFF2-40B4-BE49-F238E27FC236}">
                <a16:creationId xmlns:a16="http://schemas.microsoft.com/office/drawing/2014/main" id="{D9E1A098-470A-4BAB-384F-DB11E3F44CB6}"/>
              </a:ext>
            </a:extLst>
          </p:cNvPr>
          <p:cNvSpPr>
            <a:spLocks noGrp="1"/>
          </p:cNvSpPr>
          <p:nvPr>
            <p:ph type="body" sz="quarter" idx="15"/>
          </p:nvPr>
        </p:nvSpPr>
        <p:spPr>
          <a:xfrm>
            <a:off x="397668" y="991703"/>
            <a:ext cx="9077325" cy="4536899"/>
          </a:xfrm>
        </p:spPr>
        <p:txBody>
          <a:bodyPr/>
          <a:lstStyle/>
          <a:p>
            <a:r>
              <a:rPr lang="en-AU" dirty="0"/>
              <a:t>We use science to try and predict the future all the time.</a:t>
            </a:r>
          </a:p>
          <a:p>
            <a:endParaRPr lang="en-AU" dirty="0"/>
          </a:p>
          <a:p>
            <a:r>
              <a:rPr lang="en-AU" dirty="0"/>
              <a:t>Common extrapolations you have experienced in your life include:</a:t>
            </a:r>
          </a:p>
          <a:p>
            <a:pPr marL="514350" indent="-514350">
              <a:buAutoNum type="arabicPeriod"/>
            </a:pPr>
            <a:r>
              <a:rPr lang="en-AU" dirty="0"/>
              <a:t>Trying to predict the weather</a:t>
            </a:r>
          </a:p>
          <a:p>
            <a:pPr marL="514350" indent="-514350">
              <a:buAutoNum type="arabicPeriod"/>
            </a:pPr>
            <a:r>
              <a:rPr lang="en-AU" dirty="0"/>
              <a:t>How much money you will spend on lunch</a:t>
            </a:r>
          </a:p>
          <a:p>
            <a:pPr marL="514350" indent="-514350">
              <a:buAutoNum type="arabicPeriod"/>
            </a:pPr>
            <a:r>
              <a:rPr lang="en-AU" dirty="0"/>
              <a:t>How long it will take you to get to school</a:t>
            </a:r>
          </a:p>
          <a:p>
            <a:pPr marL="514350" indent="-514350">
              <a:buAutoNum type="arabicPeriod"/>
            </a:pPr>
            <a:endParaRPr lang="en-AU" dirty="0"/>
          </a:p>
          <a:p>
            <a:r>
              <a:rPr lang="en-AU" dirty="0"/>
              <a:t>Because we all use data in these ways, it is important we know how to interpret data.</a:t>
            </a:r>
          </a:p>
        </p:txBody>
      </p:sp>
    </p:spTree>
    <p:extLst>
      <p:ext uri="{BB962C8B-B14F-4D97-AF65-F5344CB8AC3E}">
        <p14:creationId xmlns:p14="http://schemas.microsoft.com/office/powerpoint/2010/main" val="6239994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A3A86C-B458-461C-8FB9-D292EC43A95E}"/>
              </a:ext>
            </a:extLst>
          </p:cNvPr>
          <p:cNvSpPr>
            <a:spLocks noGrp="1"/>
          </p:cNvSpPr>
          <p:nvPr>
            <p:ph type="body" sz="quarter" idx="10"/>
          </p:nvPr>
        </p:nvSpPr>
        <p:spPr>
          <a:xfrm>
            <a:off x="295274" y="1472027"/>
            <a:ext cx="11601508" cy="2929609"/>
          </a:xfrm>
        </p:spPr>
        <p:txBody>
          <a:bodyPr/>
          <a:lstStyle/>
          <a:p>
            <a:r>
              <a:rPr lang="en-AU" dirty="0"/>
              <a:t>Interpreting Graphs</a:t>
            </a:r>
          </a:p>
        </p:txBody>
      </p:sp>
      <p:sp>
        <p:nvSpPr>
          <p:cNvPr id="3" name="Text Placeholder 3">
            <a:extLst>
              <a:ext uri="{FF2B5EF4-FFF2-40B4-BE49-F238E27FC236}">
                <a16:creationId xmlns:a16="http://schemas.microsoft.com/office/drawing/2014/main" id="{921F577B-428B-3CFF-3A36-4F4CD93BC517}"/>
              </a:ext>
            </a:extLst>
          </p:cNvPr>
          <p:cNvSpPr txBox="1">
            <a:spLocks/>
          </p:cNvSpPr>
          <p:nvPr/>
        </p:nvSpPr>
        <p:spPr>
          <a:xfrm>
            <a:off x="295274" y="4443449"/>
            <a:ext cx="3779478" cy="319722"/>
          </a:xfrm>
          <a:prstGeom prst="rect">
            <a:avLst/>
          </a:prstGeom>
          <a:solidFill>
            <a:srgbClr val="FBCA58"/>
          </a:solidFill>
        </p:spPr>
        <p:txBody>
          <a:bodyPr/>
          <a:lstStyle>
            <a:lvl1pPr marL="0" indent="0" algn="l" defTabSz="914400" rtl="0" eaLnBrk="1" latinLnBrk="0" hangingPunct="1">
              <a:lnSpc>
                <a:spcPct val="90000"/>
              </a:lnSpc>
              <a:spcBef>
                <a:spcPts val="1000"/>
              </a:spcBef>
              <a:buFont typeface="Arial" panose="020B0604020202020204" pitchFamily="34" charset="0"/>
              <a:buNone/>
              <a:defRPr sz="1600" b="1" kern="1200">
                <a:solidFill>
                  <a:srgbClr val="2E546D"/>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Success Criteria</a:t>
            </a:r>
          </a:p>
        </p:txBody>
      </p:sp>
      <p:sp>
        <p:nvSpPr>
          <p:cNvPr id="4" name="Text Placeholder 2">
            <a:extLst>
              <a:ext uri="{FF2B5EF4-FFF2-40B4-BE49-F238E27FC236}">
                <a16:creationId xmlns:a16="http://schemas.microsoft.com/office/drawing/2014/main" id="{0E41DD4B-8093-148E-6915-7EFE81F77326}"/>
              </a:ext>
            </a:extLst>
          </p:cNvPr>
          <p:cNvSpPr txBox="1">
            <a:spLocks/>
          </p:cNvSpPr>
          <p:nvPr/>
        </p:nvSpPr>
        <p:spPr>
          <a:xfrm>
            <a:off x="295274" y="4771072"/>
            <a:ext cx="10283631" cy="138256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AU" b="0" dirty="0"/>
              <a:t>I can interpret a graph</a:t>
            </a:r>
          </a:p>
          <a:p>
            <a:pPr marL="457200" indent="-457200">
              <a:buFont typeface="Arial" panose="020B0604020202020204" pitchFamily="34" charset="0"/>
              <a:buChar char="•"/>
            </a:pPr>
            <a:r>
              <a:rPr lang="en-US" b="0" dirty="0"/>
              <a:t>I can </a:t>
            </a:r>
            <a:r>
              <a:rPr lang="en-AU" b="0" dirty="0"/>
              <a:t>define the terms “extrapolation” and “interpolation”</a:t>
            </a:r>
          </a:p>
          <a:p>
            <a:pPr marL="457200" indent="-457200">
              <a:buFont typeface="Arial" panose="020B0604020202020204" pitchFamily="34" charset="0"/>
              <a:buChar char="•"/>
            </a:pPr>
            <a:r>
              <a:rPr lang="en-AU" b="0" dirty="0"/>
              <a:t>I can interpret trends in graphical data </a:t>
            </a:r>
          </a:p>
        </p:txBody>
      </p:sp>
    </p:spTree>
    <p:extLst>
      <p:ext uri="{BB962C8B-B14F-4D97-AF65-F5344CB8AC3E}">
        <p14:creationId xmlns:p14="http://schemas.microsoft.com/office/powerpoint/2010/main" val="1779774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AC71212-5520-402B-EF99-4758257AD123}"/>
              </a:ext>
            </a:extLst>
          </p:cNvPr>
          <p:cNvSpPr>
            <a:spLocks noGrp="1"/>
          </p:cNvSpPr>
          <p:nvPr>
            <p:ph type="body" sz="quarter" idx="10"/>
          </p:nvPr>
        </p:nvSpPr>
        <p:spPr/>
        <p:txBody>
          <a:bodyPr>
            <a:noAutofit/>
          </a:bodyPr>
          <a:lstStyle/>
          <a:p>
            <a:r>
              <a:rPr lang="en-AU" dirty="0"/>
              <a:t>Tips to writing a good method:</a:t>
            </a:r>
          </a:p>
          <a:p>
            <a:endParaRPr lang="en-AU" dirty="0"/>
          </a:p>
          <a:p>
            <a:pPr marL="514350" indent="-514350">
              <a:buFont typeface="+mj-lt"/>
              <a:buAutoNum type="arabicPeriod"/>
            </a:pPr>
            <a:r>
              <a:rPr lang="en-AU" dirty="0"/>
              <a:t>Keep it clear and concise</a:t>
            </a:r>
          </a:p>
          <a:p>
            <a:pPr marL="514350" indent="-514350">
              <a:buFont typeface="+mj-lt"/>
              <a:buAutoNum type="arabicPeriod"/>
            </a:pPr>
            <a:r>
              <a:rPr lang="en-AU" dirty="0"/>
              <a:t>Everything should be written in past tense</a:t>
            </a:r>
          </a:p>
          <a:p>
            <a:pPr marL="514350" indent="-514350">
              <a:buFont typeface="+mj-lt"/>
              <a:buAutoNum type="arabicPeriod"/>
            </a:pPr>
            <a:r>
              <a:rPr lang="en-AU" dirty="0"/>
              <a:t>Make it step-by-step, in order of how you did it!</a:t>
            </a:r>
          </a:p>
          <a:p>
            <a:pPr marL="514350" indent="-514350">
              <a:buFont typeface="+mj-lt"/>
              <a:buAutoNum type="arabicPeriod"/>
            </a:pPr>
            <a:endParaRPr lang="en-AU" dirty="0"/>
          </a:p>
          <a:p>
            <a:r>
              <a:rPr lang="en-AU" dirty="0"/>
              <a:t>A method is a set of instructions that someone </a:t>
            </a:r>
            <a:r>
              <a:rPr lang="en-AU" u="sng" dirty="0"/>
              <a:t>has</a:t>
            </a:r>
            <a:r>
              <a:rPr lang="en-AU" dirty="0"/>
              <a:t> followed, which is why it needs to be in the past tense.</a:t>
            </a:r>
          </a:p>
        </p:txBody>
      </p:sp>
      <p:sp>
        <p:nvSpPr>
          <p:cNvPr id="3" name="Rectangle 2">
            <a:extLst>
              <a:ext uri="{FF2B5EF4-FFF2-40B4-BE49-F238E27FC236}">
                <a16:creationId xmlns:a16="http://schemas.microsoft.com/office/drawing/2014/main" id="{E0979720-0DA1-9542-AD0A-0BE931CF2E68}"/>
              </a:ext>
            </a:extLst>
          </p:cNvPr>
          <p:cNvSpPr/>
          <p:nvPr/>
        </p:nvSpPr>
        <p:spPr>
          <a:xfrm>
            <a:off x="2286000" y="1737359"/>
            <a:ext cx="963637" cy="422031"/>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3">
            <a:extLst>
              <a:ext uri="{FF2B5EF4-FFF2-40B4-BE49-F238E27FC236}">
                <a16:creationId xmlns:a16="http://schemas.microsoft.com/office/drawing/2014/main" id="{8C111A77-D14B-5C48-FFC1-4EF0DBC55068}"/>
              </a:ext>
            </a:extLst>
          </p:cNvPr>
          <p:cNvSpPr/>
          <p:nvPr/>
        </p:nvSpPr>
        <p:spPr>
          <a:xfrm>
            <a:off x="4042117" y="1737359"/>
            <a:ext cx="1472418" cy="422031"/>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Rectangle 4">
            <a:extLst>
              <a:ext uri="{FF2B5EF4-FFF2-40B4-BE49-F238E27FC236}">
                <a16:creationId xmlns:a16="http://schemas.microsoft.com/office/drawing/2014/main" id="{B2E93AEF-5A16-AF49-DAF5-81FAFE48C2F5}"/>
              </a:ext>
            </a:extLst>
          </p:cNvPr>
          <p:cNvSpPr/>
          <p:nvPr/>
        </p:nvSpPr>
        <p:spPr>
          <a:xfrm>
            <a:off x="6309360" y="2248485"/>
            <a:ext cx="766690" cy="422031"/>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5F1A3AC9-2B9C-0ECB-103A-3C39AF97DD21}"/>
              </a:ext>
            </a:extLst>
          </p:cNvPr>
          <p:cNvSpPr/>
          <p:nvPr/>
        </p:nvSpPr>
        <p:spPr>
          <a:xfrm>
            <a:off x="2368061" y="2740854"/>
            <a:ext cx="2196905" cy="422031"/>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BFFBC445-BFF7-C416-1640-2CE2D5AB17A6}"/>
              </a:ext>
            </a:extLst>
          </p:cNvPr>
          <p:cNvSpPr/>
          <p:nvPr/>
        </p:nvSpPr>
        <p:spPr>
          <a:xfrm>
            <a:off x="5132363" y="2740853"/>
            <a:ext cx="963637" cy="422031"/>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745072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35AB159-AFCB-CD4C-DC72-1356AE65FA99}"/>
              </a:ext>
            </a:extLst>
          </p:cNvPr>
          <p:cNvSpPr>
            <a:spLocks noGrp="1"/>
          </p:cNvSpPr>
          <p:nvPr>
            <p:ph type="body" sz="quarter" idx="10"/>
          </p:nvPr>
        </p:nvSpPr>
        <p:spPr/>
        <p:txBody>
          <a:bodyPr/>
          <a:lstStyle/>
          <a:p>
            <a:r>
              <a:rPr lang="en-AU" dirty="0"/>
              <a:t>Observation</a:t>
            </a:r>
          </a:p>
        </p:txBody>
      </p:sp>
      <p:sp>
        <p:nvSpPr>
          <p:cNvPr id="3" name="Text Placeholder 2">
            <a:extLst>
              <a:ext uri="{FF2B5EF4-FFF2-40B4-BE49-F238E27FC236}">
                <a16:creationId xmlns:a16="http://schemas.microsoft.com/office/drawing/2014/main" id="{49D50542-513B-7AAD-460D-DF36664E64ED}"/>
              </a:ext>
            </a:extLst>
          </p:cNvPr>
          <p:cNvSpPr>
            <a:spLocks noGrp="1"/>
          </p:cNvSpPr>
          <p:nvPr>
            <p:ph type="body" sz="quarter" idx="11"/>
          </p:nvPr>
        </p:nvSpPr>
        <p:spPr/>
        <p:txBody>
          <a:bodyPr/>
          <a:lstStyle/>
          <a:p>
            <a:r>
              <a:rPr lang="en-AU" dirty="0"/>
              <a:t>Using our senses</a:t>
            </a:r>
          </a:p>
        </p:txBody>
      </p:sp>
      <p:sp>
        <p:nvSpPr>
          <p:cNvPr id="4" name="Text Placeholder 3">
            <a:extLst>
              <a:ext uri="{FF2B5EF4-FFF2-40B4-BE49-F238E27FC236}">
                <a16:creationId xmlns:a16="http://schemas.microsoft.com/office/drawing/2014/main" id="{649BDE25-1EC7-F0DA-D69E-A859141DB242}"/>
              </a:ext>
            </a:extLst>
          </p:cNvPr>
          <p:cNvSpPr>
            <a:spLocks noGrp="1"/>
          </p:cNvSpPr>
          <p:nvPr>
            <p:ph type="body" sz="quarter" idx="12"/>
          </p:nvPr>
        </p:nvSpPr>
        <p:spPr/>
        <p:txBody>
          <a:bodyPr/>
          <a:lstStyle/>
          <a:p>
            <a:r>
              <a:rPr lang="en-AU" dirty="0"/>
              <a:t>Inference</a:t>
            </a:r>
          </a:p>
        </p:txBody>
      </p:sp>
      <p:sp>
        <p:nvSpPr>
          <p:cNvPr id="5" name="Text Placeholder 4">
            <a:extLst>
              <a:ext uri="{FF2B5EF4-FFF2-40B4-BE49-F238E27FC236}">
                <a16:creationId xmlns:a16="http://schemas.microsoft.com/office/drawing/2014/main" id="{4EE66D87-D2BB-620E-FACF-AC0371DAADB7}"/>
              </a:ext>
            </a:extLst>
          </p:cNvPr>
          <p:cNvSpPr>
            <a:spLocks noGrp="1"/>
          </p:cNvSpPr>
          <p:nvPr>
            <p:ph type="body" sz="quarter" idx="13"/>
          </p:nvPr>
        </p:nvSpPr>
        <p:spPr/>
        <p:txBody>
          <a:bodyPr>
            <a:normAutofit fontScale="77500" lnSpcReduction="20000"/>
          </a:bodyPr>
          <a:lstStyle/>
          <a:p>
            <a:r>
              <a:rPr lang="en-AU" dirty="0"/>
              <a:t>What we think is happening</a:t>
            </a:r>
          </a:p>
        </p:txBody>
      </p:sp>
      <p:sp>
        <p:nvSpPr>
          <p:cNvPr id="6" name="Text Placeholder 5">
            <a:extLst>
              <a:ext uri="{FF2B5EF4-FFF2-40B4-BE49-F238E27FC236}">
                <a16:creationId xmlns:a16="http://schemas.microsoft.com/office/drawing/2014/main" id="{E8F39A1D-815C-9A44-CF80-9C594F67C491}"/>
              </a:ext>
            </a:extLst>
          </p:cNvPr>
          <p:cNvSpPr>
            <a:spLocks noGrp="1"/>
          </p:cNvSpPr>
          <p:nvPr>
            <p:ph type="body" sz="quarter" idx="14"/>
          </p:nvPr>
        </p:nvSpPr>
        <p:spPr/>
        <p:txBody>
          <a:bodyPr/>
          <a:lstStyle/>
          <a:p>
            <a:r>
              <a:rPr lang="en-AU" dirty="0"/>
              <a:t>Data</a:t>
            </a:r>
          </a:p>
        </p:txBody>
      </p:sp>
      <p:sp>
        <p:nvSpPr>
          <p:cNvPr id="7" name="Text Placeholder 6">
            <a:extLst>
              <a:ext uri="{FF2B5EF4-FFF2-40B4-BE49-F238E27FC236}">
                <a16:creationId xmlns:a16="http://schemas.microsoft.com/office/drawing/2014/main" id="{1042407C-D060-943C-483D-FC206F7CE757}"/>
              </a:ext>
            </a:extLst>
          </p:cNvPr>
          <p:cNvSpPr>
            <a:spLocks noGrp="1"/>
          </p:cNvSpPr>
          <p:nvPr>
            <p:ph type="body" sz="quarter" idx="15"/>
          </p:nvPr>
        </p:nvSpPr>
        <p:spPr/>
        <p:txBody>
          <a:bodyPr>
            <a:normAutofit fontScale="77500" lnSpcReduction="20000"/>
          </a:bodyPr>
          <a:lstStyle/>
          <a:p>
            <a:r>
              <a:rPr lang="en-AU" dirty="0"/>
              <a:t>Information from the experiment</a:t>
            </a:r>
          </a:p>
        </p:txBody>
      </p:sp>
      <p:sp>
        <p:nvSpPr>
          <p:cNvPr id="8" name="Text Placeholder 7">
            <a:extLst>
              <a:ext uri="{FF2B5EF4-FFF2-40B4-BE49-F238E27FC236}">
                <a16:creationId xmlns:a16="http://schemas.microsoft.com/office/drawing/2014/main" id="{86C257D7-4D89-D37D-A5F4-43CDCD1AE3B6}"/>
              </a:ext>
            </a:extLst>
          </p:cNvPr>
          <p:cNvSpPr>
            <a:spLocks noGrp="1"/>
          </p:cNvSpPr>
          <p:nvPr>
            <p:ph type="body" sz="quarter" idx="16"/>
          </p:nvPr>
        </p:nvSpPr>
        <p:spPr/>
        <p:txBody>
          <a:bodyPr/>
          <a:lstStyle/>
          <a:p>
            <a:r>
              <a:rPr lang="en-AU" dirty="0"/>
              <a:t>Aim</a:t>
            </a:r>
          </a:p>
        </p:txBody>
      </p:sp>
      <p:sp>
        <p:nvSpPr>
          <p:cNvPr id="9" name="Text Placeholder 8">
            <a:extLst>
              <a:ext uri="{FF2B5EF4-FFF2-40B4-BE49-F238E27FC236}">
                <a16:creationId xmlns:a16="http://schemas.microsoft.com/office/drawing/2014/main" id="{818B831E-24C8-EDD2-E566-0BAD506705F9}"/>
              </a:ext>
            </a:extLst>
          </p:cNvPr>
          <p:cNvSpPr>
            <a:spLocks noGrp="1"/>
          </p:cNvSpPr>
          <p:nvPr>
            <p:ph type="body" sz="quarter" idx="17"/>
          </p:nvPr>
        </p:nvSpPr>
        <p:spPr/>
        <p:txBody>
          <a:bodyPr>
            <a:normAutofit fontScale="77500" lnSpcReduction="20000"/>
          </a:bodyPr>
          <a:lstStyle/>
          <a:p>
            <a:r>
              <a:rPr lang="en-AU" dirty="0"/>
              <a:t>Why we’re doing an experiment</a:t>
            </a:r>
          </a:p>
        </p:txBody>
      </p:sp>
      <p:sp>
        <p:nvSpPr>
          <p:cNvPr id="10" name="Text Placeholder 9">
            <a:extLst>
              <a:ext uri="{FF2B5EF4-FFF2-40B4-BE49-F238E27FC236}">
                <a16:creationId xmlns:a16="http://schemas.microsoft.com/office/drawing/2014/main" id="{C41C1C59-8AC4-48F1-24F6-E01553E1D45B}"/>
              </a:ext>
            </a:extLst>
          </p:cNvPr>
          <p:cNvSpPr>
            <a:spLocks noGrp="1"/>
          </p:cNvSpPr>
          <p:nvPr>
            <p:ph type="body" sz="quarter" idx="18"/>
          </p:nvPr>
        </p:nvSpPr>
        <p:spPr/>
        <p:txBody>
          <a:bodyPr/>
          <a:lstStyle/>
          <a:p>
            <a:r>
              <a:rPr lang="en-AU" dirty="0"/>
              <a:t>Method</a:t>
            </a:r>
          </a:p>
        </p:txBody>
      </p:sp>
      <p:sp>
        <p:nvSpPr>
          <p:cNvPr id="11" name="Text Placeholder 10">
            <a:extLst>
              <a:ext uri="{FF2B5EF4-FFF2-40B4-BE49-F238E27FC236}">
                <a16:creationId xmlns:a16="http://schemas.microsoft.com/office/drawing/2014/main" id="{274E9D3C-DB64-AEC7-3C66-2F482EE03361}"/>
              </a:ext>
            </a:extLst>
          </p:cNvPr>
          <p:cNvSpPr>
            <a:spLocks noGrp="1"/>
          </p:cNvSpPr>
          <p:nvPr>
            <p:ph type="body" sz="quarter" idx="19"/>
          </p:nvPr>
        </p:nvSpPr>
        <p:spPr/>
        <p:txBody>
          <a:bodyPr>
            <a:normAutofit fontScale="77500" lnSpcReduction="20000"/>
          </a:bodyPr>
          <a:lstStyle/>
          <a:p>
            <a:r>
              <a:rPr lang="en-AU" dirty="0"/>
              <a:t>What somebody did in an experiment</a:t>
            </a:r>
          </a:p>
        </p:txBody>
      </p:sp>
    </p:spTree>
    <p:extLst>
      <p:ext uri="{BB962C8B-B14F-4D97-AF65-F5344CB8AC3E}">
        <p14:creationId xmlns:p14="http://schemas.microsoft.com/office/powerpoint/2010/main" val="538479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35AB159-AFCB-CD4C-DC72-1356AE65FA99}"/>
              </a:ext>
            </a:extLst>
          </p:cNvPr>
          <p:cNvSpPr>
            <a:spLocks noGrp="1"/>
          </p:cNvSpPr>
          <p:nvPr>
            <p:ph type="body" sz="quarter" idx="10"/>
          </p:nvPr>
        </p:nvSpPr>
        <p:spPr/>
        <p:txBody>
          <a:bodyPr/>
          <a:lstStyle/>
          <a:p>
            <a:r>
              <a:rPr lang="en-AU" dirty="0"/>
              <a:t>Variable</a:t>
            </a:r>
          </a:p>
        </p:txBody>
      </p:sp>
      <p:sp>
        <p:nvSpPr>
          <p:cNvPr id="3" name="Text Placeholder 2">
            <a:extLst>
              <a:ext uri="{FF2B5EF4-FFF2-40B4-BE49-F238E27FC236}">
                <a16:creationId xmlns:a16="http://schemas.microsoft.com/office/drawing/2014/main" id="{49D50542-513B-7AAD-460D-DF36664E64ED}"/>
              </a:ext>
            </a:extLst>
          </p:cNvPr>
          <p:cNvSpPr>
            <a:spLocks noGrp="1"/>
          </p:cNvSpPr>
          <p:nvPr>
            <p:ph type="body" sz="quarter" idx="11"/>
          </p:nvPr>
        </p:nvSpPr>
        <p:spPr/>
        <p:txBody>
          <a:bodyPr>
            <a:normAutofit fontScale="77500" lnSpcReduction="20000"/>
          </a:bodyPr>
          <a:lstStyle/>
          <a:p>
            <a:r>
              <a:rPr lang="en-AU" dirty="0"/>
              <a:t>Any thing that can affect the experiment</a:t>
            </a:r>
          </a:p>
        </p:txBody>
      </p:sp>
      <p:sp>
        <p:nvSpPr>
          <p:cNvPr id="4" name="Text Placeholder 3">
            <a:extLst>
              <a:ext uri="{FF2B5EF4-FFF2-40B4-BE49-F238E27FC236}">
                <a16:creationId xmlns:a16="http://schemas.microsoft.com/office/drawing/2014/main" id="{649BDE25-1EC7-F0DA-D69E-A859141DB242}"/>
              </a:ext>
            </a:extLst>
          </p:cNvPr>
          <p:cNvSpPr>
            <a:spLocks noGrp="1"/>
          </p:cNvSpPr>
          <p:nvPr>
            <p:ph type="body" sz="quarter" idx="12"/>
          </p:nvPr>
        </p:nvSpPr>
        <p:spPr/>
        <p:txBody>
          <a:bodyPr>
            <a:normAutofit fontScale="77500" lnSpcReduction="20000"/>
          </a:bodyPr>
          <a:lstStyle/>
          <a:p>
            <a:r>
              <a:rPr lang="en-AU" dirty="0"/>
              <a:t>Independent Variable</a:t>
            </a:r>
          </a:p>
        </p:txBody>
      </p:sp>
      <p:sp>
        <p:nvSpPr>
          <p:cNvPr id="5" name="Text Placeholder 4">
            <a:extLst>
              <a:ext uri="{FF2B5EF4-FFF2-40B4-BE49-F238E27FC236}">
                <a16:creationId xmlns:a16="http://schemas.microsoft.com/office/drawing/2014/main" id="{4EE66D87-D2BB-620E-FACF-AC0371DAADB7}"/>
              </a:ext>
            </a:extLst>
          </p:cNvPr>
          <p:cNvSpPr>
            <a:spLocks noGrp="1"/>
          </p:cNvSpPr>
          <p:nvPr>
            <p:ph type="body" sz="quarter" idx="13"/>
          </p:nvPr>
        </p:nvSpPr>
        <p:spPr/>
        <p:txBody>
          <a:bodyPr>
            <a:normAutofit fontScale="77500" lnSpcReduction="20000"/>
          </a:bodyPr>
          <a:lstStyle/>
          <a:p>
            <a:r>
              <a:rPr lang="en-AU" dirty="0"/>
              <a:t>What we purposefully change</a:t>
            </a:r>
          </a:p>
        </p:txBody>
      </p:sp>
      <p:sp>
        <p:nvSpPr>
          <p:cNvPr id="6" name="Text Placeholder 5">
            <a:extLst>
              <a:ext uri="{FF2B5EF4-FFF2-40B4-BE49-F238E27FC236}">
                <a16:creationId xmlns:a16="http://schemas.microsoft.com/office/drawing/2014/main" id="{E8F39A1D-815C-9A44-CF80-9C594F67C491}"/>
              </a:ext>
            </a:extLst>
          </p:cNvPr>
          <p:cNvSpPr>
            <a:spLocks noGrp="1"/>
          </p:cNvSpPr>
          <p:nvPr>
            <p:ph type="body" sz="quarter" idx="14"/>
          </p:nvPr>
        </p:nvSpPr>
        <p:spPr/>
        <p:txBody>
          <a:bodyPr>
            <a:normAutofit fontScale="77500" lnSpcReduction="20000"/>
          </a:bodyPr>
          <a:lstStyle/>
          <a:p>
            <a:r>
              <a:rPr lang="en-AU" dirty="0"/>
              <a:t>Dependent Variable</a:t>
            </a:r>
          </a:p>
        </p:txBody>
      </p:sp>
      <p:sp>
        <p:nvSpPr>
          <p:cNvPr id="7" name="Text Placeholder 6">
            <a:extLst>
              <a:ext uri="{FF2B5EF4-FFF2-40B4-BE49-F238E27FC236}">
                <a16:creationId xmlns:a16="http://schemas.microsoft.com/office/drawing/2014/main" id="{1042407C-D060-943C-483D-FC206F7CE757}"/>
              </a:ext>
            </a:extLst>
          </p:cNvPr>
          <p:cNvSpPr>
            <a:spLocks noGrp="1"/>
          </p:cNvSpPr>
          <p:nvPr>
            <p:ph type="body" sz="quarter" idx="15"/>
          </p:nvPr>
        </p:nvSpPr>
        <p:spPr/>
        <p:txBody>
          <a:bodyPr>
            <a:normAutofit fontScale="92500"/>
          </a:bodyPr>
          <a:lstStyle/>
          <a:p>
            <a:r>
              <a:rPr lang="en-AU" dirty="0"/>
              <a:t>What is measured</a:t>
            </a:r>
          </a:p>
        </p:txBody>
      </p:sp>
      <p:sp>
        <p:nvSpPr>
          <p:cNvPr id="8" name="Text Placeholder 7">
            <a:extLst>
              <a:ext uri="{FF2B5EF4-FFF2-40B4-BE49-F238E27FC236}">
                <a16:creationId xmlns:a16="http://schemas.microsoft.com/office/drawing/2014/main" id="{86C257D7-4D89-D37D-A5F4-43CDCD1AE3B6}"/>
              </a:ext>
            </a:extLst>
          </p:cNvPr>
          <p:cNvSpPr>
            <a:spLocks noGrp="1"/>
          </p:cNvSpPr>
          <p:nvPr>
            <p:ph type="body" sz="quarter" idx="16"/>
          </p:nvPr>
        </p:nvSpPr>
        <p:spPr/>
        <p:txBody>
          <a:bodyPr>
            <a:normAutofit fontScale="77500" lnSpcReduction="20000"/>
          </a:bodyPr>
          <a:lstStyle/>
          <a:p>
            <a:r>
              <a:rPr lang="en-AU" dirty="0"/>
              <a:t>Controlled Variable</a:t>
            </a:r>
          </a:p>
        </p:txBody>
      </p:sp>
      <p:sp>
        <p:nvSpPr>
          <p:cNvPr id="9" name="Text Placeholder 8">
            <a:extLst>
              <a:ext uri="{FF2B5EF4-FFF2-40B4-BE49-F238E27FC236}">
                <a16:creationId xmlns:a16="http://schemas.microsoft.com/office/drawing/2014/main" id="{818B831E-24C8-EDD2-E566-0BAD506705F9}"/>
              </a:ext>
            </a:extLst>
          </p:cNvPr>
          <p:cNvSpPr>
            <a:spLocks noGrp="1"/>
          </p:cNvSpPr>
          <p:nvPr>
            <p:ph type="body" sz="quarter" idx="17"/>
          </p:nvPr>
        </p:nvSpPr>
        <p:spPr/>
        <p:txBody>
          <a:bodyPr>
            <a:normAutofit fontScale="77500" lnSpcReduction="20000"/>
          </a:bodyPr>
          <a:lstStyle/>
          <a:p>
            <a:r>
              <a:rPr lang="en-AU" dirty="0"/>
              <a:t>What is kept the same</a:t>
            </a:r>
          </a:p>
        </p:txBody>
      </p:sp>
      <p:sp>
        <p:nvSpPr>
          <p:cNvPr id="10" name="Text Placeholder 9">
            <a:extLst>
              <a:ext uri="{FF2B5EF4-FFF2-40B4-BE49-F238E27FC236}">
                <a16:creationId xmlns:a16="http://schemas.microsoft.com/office/drawing/2014/main" id="{C41C1C59-8AC4-48F1-24F6-E01553E1D45B}"/>
              </a:ext>
            </a:extLst>
          </p:cNvPr>
          <p:cNvSpPr>
            <a:spLocks noGrp="1"/>
          </p:cNvSpPr>
          <p:nvPr>
            <p:ph type="body" sz="quarter" idx="18"/>
          </p:nvPr>
        </p:nvSpPr>
        <p:spPr/>
        <p:txBody>
          <a:bodyPr/>
          <a:lstStyle/>
          <a:p>
            <a:r>
              <a:rPr lang="en-AU" dirty="0"/>
              <a:t>Hypothesis</a:t>
            </a:r>
          </a:p>
        </p:txBody>
      </p:sp>
      <p:sp>
        <p:nvSpPr>
          <p:cNvPr id="11" name="Text Placeholder 10">
            <a:extLst>
              <a:ext uri="{FF2B5EF4-FFF2-40B4-BE49-F238E27FC236}">
                <a16:creationId xmlns:a16="http://schemas.microsoft.com/office/drawing/2014/main" id="{274E9D3C-DB64-AEC7-3C66-2F482EE03361}"/>
              </a:ext>
            </a:extLst>
          </p:cNvPr>
          <p:cNvSpPr>
            <a:spLocks noGrp="1"/>
          </p:cNvSpPr>
          <p:nvPr>
            <p:ph type="body" sz="quarter" idx="19"/>
          </p:nvPr>
        </p:nvSpPr>
        <p:spPr/>
        <p:txBody>
          <a:bodyPr>
            <a:normAutofit fontScale="77500" lnSpcReduction="20000"/>
          </a:bodyPr>
          <a:lstStyle/>
          <a:p>
            <a:r>
              <a:rPr lang="en-AU" dirty="0"/>
              <a:t>What we expect to happen</a:t>
            </a:r>
          </a:p>
        </p:txBody>
      </p:sp>
    </p:spTree>
    <p:extLst>
      <p:ext uri="{BB962C8B-B14F-4D97-AF65-F5344CB8AC3E}">
        <p14:creationId xmlns:p14="http://schemas.microsoft.com/office/powerpoint/2010/main" val="2175662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A3A86C-B458-461C-8FB9-D292EC43A95E}"/>
              </a:ext>
            </a:extLst>
          </p:cNvPr>
          <p:cNvSpPr>
            <a:spLocks noGrp="1"/>
          </p:cNvSpPr>
          <p:nvPr>
            <p:ph type="body" sz="quarter" idx="10"/>
          </p:nvPr>
        </p:nvSpPr>
        <p:spPr>
          <a:xfrm>
            <a:off x="295274" y="1472027"/>
            <a:ext cx="11601508" cy="2929609"/>
          </a:xfrm>
        </p:spPr>
        <p:txBody>
          <a:bodyPr/>
          <a:lstStyle/>
          <a:p>
            <a:r>
              <a:rPr lang="en-AU" dirty="0"/>
              <a:t>Interpreting Graphs</a:t>
            </a:r>
          </a:p>
        </p:txBody>
      </p:sp>
      <p:sp>
        <p:nvSpPr>
          <p:cNvPr id="3" name="Text Placeholder 3">
            <a:extLst>
              <a:ext uri="{FF2B5EF4-FFF2-40B4-BE49-F238E27FC236}">
                <a16:creationId xmlns:a16="http://schemas.microsoft.com/office/drawing/2014/main" id="{921F577B-428B-3CFF-3A36-4F4CD93BC517}"/>
              </a:ext>
            </a:extLst>
          </p:cNvPr>
          <p:cNvSpPr txBox="1">
            <a:spLocks/>
          </p:cNvSpPr>
          <p:nvPr/>
        </p:nvSpPr>
        <p:spPr>
          <a:xfrm>
            <a:off x="295274" y="4443449"/>
            <a:ext cx="3779478" cy="319722"/>
          </a:xfrm>
          <a:prstGeom prst="rect">
            <a:avLst/>
          </a:prstGeom>
          <a:solidFill>
            <a:srgbClr val="FBCA58"/>
          </a:solidFill>
        </p:spPr>
        <p:txBody>
          <a:bodyPr/>
          <a:lstStyle>
            <a:lvl1pPr marL="0" indent="0" algn="l" defTabSz="914400" rtl="0" eaLnBrk="1" latinLnBrk="0" hangingPunct="1">
              <a:lnSpc>
                <a:spcPct val="90000"/>
              </a:lnSpc>
              <a:spcBef>
                <a:spcPts val="1000"/>
              </a:spcBef>
              <a:buFont typeface="Arial" panose="020B0604020202020204" pitchFamily="34" charset="0"/>
              <a:buNone/>
              <a:defRPr sz="1600" b="1" kern="1200">
                <a:solidFill>
                  <a:srgbClr val="2E546D"/>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Success Criteria</a:t>
            </a:r>
          </a:p>
        </p:txBody>
      </p:sp>
      <p:sp>
        <p:nvSpPr>
          <p:cNvPr id="4" name="Text Placeholder 2">
            <a:extLst>
              <a:ext uri="{FF2B5EF4-FFF2-40B4-BE49-F238E27FC236}">
                <a16:creationId xmlns:a16="http://schemas.microsoft.com/office/drawing/2014/main" id="{0E41DD4B-8093-148E-6915-7EFE81F77326}"/>
              </a:ext>
            </a:extLst>
          </p:cNvPr>
          <p:cNvSpPr txBox="1">
            <a:spLocks/>
          </p:cNvSpPr>
          <p:nvPr/>
        </p:nvSpPr>
        <p:spPr>
          <a:xfrm>
            <a:off x="295274" y="4771072"/>
            <a:ext cx="10283631" cy="138256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AU" b="0" dirty="0"/>
              <a:t>I can interpret a graph</a:t>
            </a:r>
          </a:p>
          <a:p>
            <a:pPr marL="457200" indent="-457200">
              <a:buFont typeface="Arial" panose="020B0604020202020204" pitchFamily="34" charset="0"/>
              <a:buChar char="•"/>
            </a:pPr>
            <a:r>
              <a:rPr lang="en-US" b="0" dirty="0"/>
              <a:t>I can </a:t>
            </a:r>
            <a:r>
              <a:rPr lang="en-AU" b="0" dirty="0"/>
              <a:t>define the terms “extrapolation” and “interpolation”</a:t>
            </a:r>
          </a:p>
          <a:p>
            <a:pPr marL="457200" indent="-457200">
              <a:buFont typeface="Arial" panose="020B0604020202020204" pitchFamily="34" charset="0"/>
              <a:buChar char="•"/>
            </a:pPr>
            <a:r>
              <a:rPr lang="en-AU" b="0" dirty="0"/>
              <a:t>I can interpret trends in graphical data </a:t>
            </a:r>
          </a:p>
        </p:txBody>
      </p:sp>
    </p:spTree>
    <p:extLst>
      <p:ext uri="{BB962C8B-B14F-4D97-AF65-F5344CB8AC3E}">
        <p14:creationId xmlns:p14="http://schemas.microsoft.com/office/powerpoint/2010/main" val="3425377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4ADB70-DB98-5685-EFCA-745E78753A3D}"/>
              </a:ext>
            </a:extLst>
          </p:cNvPr>
          <p:cNvSpPr>
            <a:spLocks noGrp="1"/>
          </p:cNvSpPr>
          <p:nvPr>
            <p:ph type="body" sz="quarter" idx="14"/>
          </p:nvPr>
        </p:nvSpPr>
        <p:spPr/>
        <p:txBody>
          <a:bodyPr/>
          <a:lstStyle/>
          <a:p>
            <a:r>
              <a:rPr lang="en-AU" dirty="0"/>
              <a:t>I can </a:t>
            </a:r>
            <a:r>
              <a:rPr lang="en-US" dirty="0"/>
              <a:t>interpret a graph</a:t>
            </a:r>
          </a:p>
        </p:txBody>
      </p:sp>
      <p:grpSp>
        <p:nvGrpSpPr>
          <p:cNvPr id="4" name="Group 3">
            <a:extLst>
              <a:ext uri="{FF2B5EF4-FFF2-40B4-BE49-F238E27FC236}">
                <a16:creationId xmlns:a16="http://schemas.microsoft.com/office/drawing/2014/main" id="{27860C06-0A11-228F-7A2E-7BE14233DD57}"/>
              </a:ext>
            </a:extLst>
          </p:cNvPr>
          <p:cNvGrpSpPr/>
          <p:nvPr/>
        </p:nvGrpSpPr>
        <p:grpSpPr>
          <a:xfrm>
            <a:off x="295275" y="1099900"/>
            <a:ext cx="11461161" cy="2428186"/>
            <a:chOff x="417546" y="4118846"/>
            <a:chExt cx="11461161" cy="6009349"/>
          </a:xfrm>
        </p:grpSpPr>
        <p:sp>
          <p:nvSpPr>
            <p:cNvPr id="5" name="Rectangle 4">
              <a:extLst>
                <a:ext uri="{FF2B5EF4-FFF2-40B4-BE49-F238E27FC236}">
                  <a16:creationId xmlns:a16="http://schemas.microsoft.com/office/drawing/2014/main" id="{E8CC9527-6A49-55A2-F90A-18BC4EC45427}"/>
                </a:ext>
              </a:extLst>
            </p:cNvPr>
            <p:cNvSpPr/>
            <p:nvPr/>
          </p:nvSpPr>
          <p:spPr>
            <a:xfrm>
              <a:off x="419101" y="4130933"/>
              <a:ext cx="11459606" cy="5997262"/>
            </a:xfrm>
            <a:prstGeom prst="rect">
              <a:avLst/>
            </a:prstGeom>
            <a:solidFill>
              <a:srgbClr val="FBC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6" name="Rectangle 5">
              <a:extLst>
                <a:ext uri="{FF2B5EF4-FFF2-40B4-BE49-F238E27FC236}">
                  <a16:creationId xmlns:a16="http://schemas.microsoft.com/office/drawing/2014/main" id="{526F5924-2FA0-8DC0-CF57-0D4565B78E28}"/>
                </a:ext>
              </a:extLst>
            </p:cNvPr>
            <p:cNvSpPr/>
            <p:nvPr/>
          </p:nvSpPr>
          <p:spPr>
            <a:xfrm>
              <a:off x="417546" y="4118846"/>
              <a:ext cx="5308840" cy="998315"/>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solidFill>
                    <a:srgbClr val="FBCA58"/>
                  </a:solidFill>
                </a:rPr>
                <a:t>Think – Pair – Share</a:t>
              </a:r>
              <a:endParaRPr lang="en-AU" sz="2800" b="1" dirty="0">
                <a:solidFill>
                  <a:srgbClr val="FBCA58"/>
                </a:solidFill>
              </a:endParaRPr>
            </a:p>
          </p:txBody>
        </p:sp>
        <p:sp>
          <p:nvSpPr>
            <p:cNvPr id="7" name="TextBox 6">
              <a:extLst>
                <a:ext uri="{FF2B5EF4-FFF2-40B4-BE49-F238E27FC236}">
                  <a16:creationId xmlns:a16="http://schemas.microsoft.com/office/drawing/2014/main" id="{88BC8FD3-27DD-97E1-9BD4-9E0D35C14ED1}"/>
                </a:ext>
              </a:extLst>
            </p:cNvPr>
            <p:cNvSpPr txBox="1"/>
            <p:nvPr/>
          </p:nvSpPr>
          <p:spPr>
            <a:xfrm>
              <a:off x="419100" y="5154266"/>
              <a:ext cx="11459606" cy="4731312"/>
            </a:xfrm>
            <a:prstGeom prst="rect">
              <a:avLst/>
            </a:prstGeom>
            <a:noFill/>
            <a:ln>
              <a:noFill/>
            </a:ln>
          </p:spPr>
          <p:txBody>
            <a:bodyPr wrap="square" rtlCol="0" anchor="t" anchorCtr="0">
              <a:normAutofit fontScale="92500" lnSpcReduction="10000"/>
            </a:bodyPr>
            <a:lstStyle/>
            <a:p>
              <a:pPr algn="ctr"/>
              <a:r>
                <a:rPr lang="en-US" sz="2800" b="1" dirty="0">
                  <a:latin typeface="Century Gothic" panose="020B0502020202020204" pitchFamily="34" charset="0"/>
                  <a:cs typeface="Futura Medium" panose="020B0602020204020303" pitchFamily="34" charset="-79"/>
                </a:rPr>
                <a:t>What do you think the following graph is trying to tell us?</a:t>
              </a:r>
            </a:p>
            <a:p>
              <a:pPr algn="l"/>
              <a:endParaRPr lang="en-US" sz="2800" dirty="0">
                <a:latin typeface="Century Gothic" panose="020B0502020202020204" pitchFamily="34" charset="0"/>
                <a:cs typeface="Futura Medium" panose="020B0602020204020303" pitchFamily="34" charset="-79"/>
              </a:endParaRPr>
            </a:p>
            <a:p>
              <a:pPr marL="514350" indent="-514350" algn="l">
                <a:buAutoNum type="arabicPeriod"/>
              </a:pPr>
              <a:r>
                <a:rPr lang="en-US" sz="2800" dirty="0">
                  <a:latin typeface="Century Gothic" panose="020B0502020202020204" pitchFamily="34" charset="0"/>
                  <a:cs typeface="Futura Medium" panose="020B0602020204020303" pitchFamily="34" charset="-79"/>
                </a:rPr>
                <a:t>Think about your answer quietly</a:t>
              </a:r>
            </a:p>
            <a:p>
              <a:pPr marL="514350" indent="-514350" algn="l">
                <a:buAutoNum type="arabicPeriod"/>
              </a:pPr>
              <a:r>
                <a:rPr lang="en-US" sz="2800" dirty="0">
                  <a:latin typeface="Century Gothic" panose="020B0502020202020204" pitchFamily="34" charset="0"/>
                  <a:cs typeface="Futura Medium" panose="020B0602020204020303" pitchFamily="34" charset="-79"/>
                </a:rPr>
                <a:t>When instructed, share with a partner</a:t>
              </a:r>
            </a:p>
            <a:p>
              <a:pPr marL="514350" indent="-514350" algn="l">
                <a:buAutoNum type="arabicPeriod"/>
              </a:pPr>
              <a:r>
                <a:rPr lang="en-US" sz="2800" dirty="0">
                  <a:latin typeface="Century Gothic" panose="020B0502020202020204" pitchFamily="34" charset="0"/>
                  <a:cs typeface="Futura Medium" panose="020B0602020204020303" pitchFamily="34" charset="-79"/>
                </a:rPr>
                <a:t>When asked, share with the class.</a:t>
              </a:r>
            </a:p>
          </p:txBody>
        </p:sp>
      </p:grpSp>
      <p:pic>
        <p:nvPicPr>
          <p:cNvPr id="8" name="Picture 7">
            <a:extLst>
              <a:ext uri="{FF2B5EF4-FFF2-40B4-BE49-F238E27FC236}">
                <a16:creationId xmlns:a16="http://schemas.microsoft.com/office/drawing/2014/main" id="{8AD01184-6CA9-207D-CC3D-F370B50C3484}"/>
              </a:ext>
            </a:extLst>
          </p:cNvPr>
          <p:cNvPicPr>
            <a:picLocks noChangeAspect="1"/>
          </p:cNvPicPr>
          <p:nvPr/>
        </p:nvPicPr>
        <p:blipFill>
          <a:blip r:embed="rId2"/>
          <a:stretch>
            <a:fillRect/>
          </a:stretch>
        </p:blipFill>
        <p:spPr>
          <a:xfrm>
            <a:off x="3325917" y="3640628"/>
            <a:ext cx="5401429" cy="2717969"/>
          </a:xfrm>
          <a:prstGeom prst="rect">
            <a:avLst/>
          </a:prstGeom>
        </p:spPr>
      </p:pic>
    </p:spTree>
    <p:extLst>
      <p:ext uri="{BB962C8B-B14F-4D97-AF65-F5344CB8AC3E}">
        <p14:creationId xmlns:p14="http://schemas.microsoft.com/office/powerpoint/2010/main" val="35149633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I can </a:t>
            </a:r>
            <a:r>
              <a:rPr lang="en-US" dirty="0"/>
              <a:t>interpret a graph</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r>
              <a:rPr lang="en-AU" dirty="0"/>
              <a:t>While graphs are normally easier to read than tables, that doesn’t mean they’re easy to read!</a:t>
            </a:r>
          </a:p>
          <a:p>
            <a:endParaRPr lang="en-AU" dirty="0"/>
          </a:p>
          <a:p>
            <a:r>
              <a:rPr lang="en-AU" dirty="0"/>
              <a:t>There are, however, some easy tricks we can use to interpret graphs – first, though, you need to figure out which kind of graph you have!</a:t>
            </a:r>
          </a:p>
        </p:txBody>
      </p:sp>
      <p:graphicFrame>
        <p:nvGraphicFramePr>
          <p:cNvPr id="6" name="Table 5">
            <a:extLst>
              <a:ext uri="{FF2B5EF4-FFF2-40B4-BE49-F238E27FC236}">
                <a16:creationId xmlns:a16="http://schemas.microsoft.com/office/drawing/2014/main" id="{24653390-1323-9125-4F04-7EA2E7955348}"/>
              </a:ext>
            </a:extLst>
          </p:cNvPr>
          <p:cNvGraphicFramePr>
            <a:graphicFrameLocks noGrp="1"/>
          </p:cNvGraphicFramePr>
          <p:nvPr>
            <p:extLst>
              <p:ext uri="{D42A27DB-BD31-4B8C-83A1-F6EECF244321}">
                <p14:modId xmlns:p14="http://schemas.microsoft.com/office/powerpoint/2010/main" val="3707193348"/>
              </p:ext>
            </p:extLst>
          </p:nvPr>
        </p:nvGraphicFramePr>
        <p:xfrm>
          <a:off x="9778706" y="339676"/>
          <a:ext cx="2073325" cy="5564505"/>
        </p:xfrm>
        <a:graphic>
          <a:graphicData uri="http://schemas.openxmlformats.org/drawingml/2006/table">
            <a:tbl>
              <a:tblPr>
                <a:tableStyleId>{5C22544A-7EE6-4342-B048-85BDC9FD1C3A}</a:tableStyleId>
              </a:tblPr>
              <a:tblGrid>
                <a:gridCol w="1044649">
                  <a:extLst>
                    <a:ext uri="{9D8B030D-6E8A-4147-A177-3AD203B41FA5}">
                      <a16:colId xmlns:a16="http://schemas.microsoft.com/office/drawing/2014/main" val="1339715636"/>
                    </a:ext>
                  </a:extLst>
                </a:gridCol>
                <a:gridCol w="1028676">
                  <a:extLst>
                    <a:ext uri="{9D8B030D-6E8A-4147-A177-3AD203B41FA5}">
                      <a16:colId xmlns:a16="http://schemas.microsoft.com/office/drawing/2014/main" val="1344635262"/>
                    </a:ext>
                  </a:extLst>
                </a:gridCol>
              </a:tblGrid>
              <a:tr h="190500">
                <a:tc>
                  <a:txBody>
                    <a:bodyPr/>
                    <a:lstStyle/>
                    <a:p>
                      <a:pPr algn="ctr" fontAlgn="b"/>
                      <a:r>
                        <a:rPr lang="en-AU" sz="1600" b="1" u="none" strike="noStrike" dirty="0">
                          <a:solidFill>
                            <a:schemeClr val="bg1"/>
                          </a:solidFill>
                          <a:effectLst/>
                        </a:rPr>
                        <a:t>Time in Air (s)</a:t>
                      </a:r>
                      <a:endParaRPr lang="en-AU" sz="1600" b="1" i="0" u="none" strike="noStrike" dirty="0">
                        <a:solidFill>
                          <a:schemeClr val="bg1"/>
                        </a:solidFill>
                        <a:effectLst/>
                        <a:latin typeface="Calibri" panose="020F0502020204030204" pitchFamily="34" charset="0"/>
                      </a:endParaRPr>
                    </a:p>
                  </a:txBody>
                  <a:tcPr marL="9525" marR="9525" marT="9525" marB="0" anchor="ctr">
                    <a:solidFill>
                      <a:srgbClr val="2E546D"/>
                    </a:solidFill>
                  </a:tcPr>
                </a:tc>
                <a:tc>
                  <a:txBody>
                    <a:bodyPr/>
                    <a:lstStyle/>
                    <a:p>
                      <a:pPr algn="ctr" fontAlgn="b"/>
                      <a:r>
                        <a:rPr lang="en-AU" sz="1600" b="1" u="none" strike="noStrike" dirty="0">
                          <a:solidFill>
                            <a:schemeClr val="bg1"/>
                          </a:solidFill>
                          <a:effectLst/>
                        </a:rPr>
                        <a:t>Height (cm)</a:t>
                      </a:r>
                      <a:endParaRPr lang="en-AU" sz="1600" b="1" i="0" u="none" strike="noStrike" dirty="0">
                        <a:solidFill>
                          <a:schemeClr val="bg1"/>
                        </a:solidFill>
                        <a:effectLst/>
                        <a:latin typeface="Calibri" panose="020F0502020204030204" pitchFamily="34" charset="0"/>
                      </a:endParaRPr>
                    </a:p>
                  </a:txBody>
                  <a:tcPr marL="9525" marR="9525" marT="9525" marB="0" anchor="ctr">
                    <a:solidFill>
                      <a:srgbClr val="2E546D"/>
                    </a:solidFill>
                  </a:tcPr>
                </a:tc>
                <a:extLst>
                  <a:ext uri="{0D108BD9-81ED-4DB2-BD59-A6C34878D82A}">
                    <a16:rowId xmlns:a16="http://schemas.microsoft.com/office/drawing/2014/main" val="3570233602"/>
                  </a:ext>
                </a:extLst>
              </a:tr>
              <a:tr h="190500">
                <a:tc>
                  <a:txBody>
                    <a:bodyPr/>
                    <a:lstStyle/>
                    <a:p>
                      <a:pPr algn="ctr" fontAlgn="b"/>
                      <a:r>
                        <a:rPr lang="en-AU" sz="1600" u="none" strike="noStrike" dirty="0">
                          <a:effectLst/>
                        </a:rPr>
                        <a:t>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95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807906413"/>
                  </a:ext>
                </a:extLst>
              </a:tr>
              <a:tr h="190500">
                <a:tc>
                  <a:txBody>
                    <a:bodyPr/>
                    <a:lstStyle/>
                    <a:p>
                      <a:pPr algn="ctr" fontAlgn="b"/>
                      <a:r>
                        <a:rPr lang="en-AU" sz="1600" u="none" strike="noStrike" dirty="0">
                          <a:effectLst/>
                        </a:rPr>
                        <a:t>2</a:t>
                      </a:r>
                      <a:endParaRPr lang="en-AU" sz="16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180</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611381304"/>
                  </a:ext>
                </a:extLst>
              </a:tr>
              <a:tr h="190500">
                <a:tc>
                  <a:txBody>
                    <a:bodyPr/>
                    <a:lstStyle/>
                    <a:p>
                      <a:pPr algn="ctr" fontAlgn="b"/>
                      <a:r>
                        <a:rPr lang="en-AU" sz="1600" u="none" strike="noStrike" dirty="0">
                          <a:effectLst/>
                        </a:rPr>
                        <a:t>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256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089001632"/>
                  </a:ext>
                </a:extLst>
              </a:tr>
              <a:tr h="190500">
                <a:tc>
                  <a:txBody>
                    <a:bodyPr/>
                    <a:lstStyle/>
                    <a:p>
                      <a:pPr algn="ctr" fontAlgn="b"/>
                      <a:r>
                        <a:rPr lang="en-AU" sz="1600" u="none" strike="noStrike">
                          <a:effectLst/>
                        </a:rPr>
                        <a:t>4</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322</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140555235"/>
                  </a:ext>
                </a:extLst>
              </a:tr>
              <a:tr h="190500">
                <a:tc>
                  <a:txBody>
                    <a:bodyPr/>
                    <a:lstStyle/>
                    <a:p>
                      <a:pPr algn="ctr" fontAlgn="b"/>
                      <a:r>
                        <a:rPr lang="en-AU" sz="1600" u="none" strike="noStrike" dirty="0">
                          <a:effectLst/>
                        </a:rPr>
                        <a:t>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377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47431620"/>
                  </a:ext>
                </a:extLst>
              </a:tr>
              <a:tr h="190500">
                <a:tc>
                  <a:txBody>
                    <a:bodyPr/>
                    <a:lstStyle/>
                    <a:p>
                      <a:pPr algn="ctr" fontAlgn="b"/>
                      <a:r>
                        <a:rPr lang="en-AU" sz="1600" u="none" strike="noStrike">
                          <a:effectLst/>
                        </a:rPr>
                        <a:t>6</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423</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401233007"/>
                  </a:ext>
                </a:extLst>
              </a:tr>
              <a:tr h="190500">
                <a:tc>
                  <a:txBody>
                    <a:bodyPr/>
                    <a:lstStyle/>
                    <a:p>
                      <a:pPr algn="ctr" fontAlgn="b"/>
                      <a:r>
                        <a:rPr lang="en-AU" sz="1600" u="none" strike="noStrike" dirty="0">
                          <a:effectLst/>
                        </a:rPr>
                        <a:t>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460</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1077718254"/>
                  </a:ext>
                </a:extLst>
              </a:tr>
              <a:tr h="190500">
                <a:tc>
                  <a:txBody>
                    <a:bodyPr/>
                    <a:lstStyle/>
                    <a:p>
                      <a:pPr algn="ctr" fontAlgn="b"/>
                      <a:r>
                        <a:rPr lang="en-AU" sz="1600" u="none" strike="noStrike">
                          <a:effectLst/>
                        </a:rPr>
                        <a:t>8</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486</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04723606"/>
                  </a:ext>
                </a:extLst>
              </a:tr>
              <a:tr h="190500">
                <a:tc>
                  <a:txBody>
                    <a:bodyPr/>
                    <a:lstStyle/>
                    <a:p>
                      <a:pPr algn="ctr" fontAlgn="b"/>
                      <a:r>
                        <a:rPr lang="en-AU" sz="1600" u="none" strike="noStrike" dirty="0">
                          <a:effectLst/>
                        </a:rPr>
                        <a:t>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503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136164216"/>
                  </a:ext>
                </a:extLst>
              </a:tr>
              <a:tr h="190500">
                <a:tc>
                  <a:txBody>
                    <a:bodyPr/>
                    <a:lstStyle/>
                    <a:p>
                      <a:pPr algn="ctr" fontAlgn="b"/>
                      <a:r>
                        <a:rPr lang="en-AU" sz="1600" u="none" strike="noStrike">
                          <a:effectLst/>
                        </a:rPr>
                        <a:t>10</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510</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520569280"/>
                  </a:ext>
                </a:extLst>
              </a:tr>
              <a:tr h="190500">
                <a:tc>
                  <a:txBody>
                    <a:bodyPr/>
                    <a:lstStyle/>
                    <a:p>
                      <a:pPr algn="ctr" fontAlgn="b"/>
                      <a:r>
                        <a:rPr lang="en-AU" sz="1600" u="none" strike="noStrike" dirty="0">
                          <a:effectLst/>
                        </a:rPr>
                        <a:t>11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506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358137123"/>
                  </a:ext>
                </a:extLst>
              </a:tr>
              <a:tr h="190500">
                <a:tc>
                  <a:txBody>
                    <a:bodyPr/>
                    <a:lstStyle/>
                    <a:p>
                      <a:pPr algn="ctr" fontAlgn="b"/>
                      <a:r>
                        <a:rPr lang="en-AU" sz="1600" u="none" strike="noStrike">
                          <a:effectLst/>
                        </a:rPr>
                        <a:t>12</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494</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862813135"/>
                  </a:ext>
                </a:extLst>
              </a:tr>
              <a:tr h="190500">
                <a:tc>
                  <a:txBody>
                    <a:bodyPr/>
                    <a:lstStyle/>
                    <a:p>
                      <a:pPr algn="ctr" fontAlgn="b"/>
                      <a:r>
                        <a:rPr lang="en-AU" sz="1600" u="none" strike="noStrike" dirty="0">
                          <a:effectLst/>
                        </a:rPr>
                        <a:t>13</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471</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2661417859"/>
                  </a:ext>
                </a:extLst>
              </a:tr>
              <a:tr h="190500">
                <a:tc>
                  <a:txBody>
                    <a:bodyPr/>
                    <a:lstStyle/>
                    <a:p>
                      <a:pPr algn="ctr" fontAlgn="b"/>
                      <a:r>
                        <a:rPr lang="en-AU" sz="1600" u="none" strike="noStrike">
                          <a:effectLst/>
                        </a:rPr>
                        <a:t>14</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439</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026143358"/>
                  </a:ext>
                </a:extLst>
              </a:tr>
              <a:tr h="190500">
                <a:tc>
                  <a:txBody>
                    <a:bodyPr/>
                    <a:lstStyle/>
                    <a:p>
                      <a:pPr algn="ctr" fontAlgn="b"/>
                      <a:r>
                        <a:rPr lang="en-AU" sz="1600" u="none" strike="noStrike" dirty="0">
                          <a:effectLst/>
                        </a:rPr>
                        <a:t>15</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396</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146555563"/>
                  </a:ext>
                </a:extLst>
              </a:tr>
              <a:tr h="190500">
                <a:tc>
                  <a:txBody>
                    <a:bodyPr/>
                    <a:lstStyle/>
                    <a:p>
                      <a:pPr algn="ctr" fontAlgn="b"/>
                      <a:r>
                        <a:rPr lang="en-AU" sz="1600" u="none" strike="noStrike">
                          <a:effectLst/>
                        </a:rPr>
                        <a:t>16</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344</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604934100"/>
                  </a:ext>
                </a:extLst>
              </a:tr>
              <a:tr h="190500">
                <a:tc>
                  <a:txBody>
                    <a:bodyPr/>
                    <a:lstStyle/>
                    <a:p>
                      <a:pPr algn="ctr" fontAlgn="b"/>
                      <a:r>
                        <a:rPr lang="en-AU" sz="1600" u="none" strike="noStrike" dirty="0">
                          <a:effectLst/>
                        </a:rPr>
                        <a:t>17</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282</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1265210077"/>
                  </a:ext>
                </a:extLst>
              </a:tr>
              <a:tr h="190500">
                <a:tc>
                  <a:txBody>
                    <a:bodyPr/>
                    <a:lstStyle/>
                    <a:p>
                      <a:pPr algn="ctr" fontAlgn="b"/>
                      <a:r>
                        <a:rPr lang="en-AU" sz="1600" u="none" strike="noStrike">
                          <a:effectLst/>
                        </a:rPr>
                        <a:t>18</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a:effectLst/>
                        </a:rPr>
                        <a:t>211</a:t>
                      </a:r>
                      <a:endParaRPr lang="en-AU" sz="16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297196488"/>
                  </a:ext>
                </a:extLst>
              </a:tr>
              <a:tr h="190500">
                <a:tc>
                  <a:txBody>
                    <a:bodyPr/>
                    <a:lstStyle/>
                    <a:p>
                      <a:pPr algn="ctr" fontAlgn="b"/>
                      <a:r>
                        <a:rPr lang="en-AU" sz="1600" u="none" strike="noStrike" dirty="0">
                          <a:effectLst/>
                        </a:rPr>
                        <a:t>19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tc>
                  <a:txBody>
                    <a:bodyPr/>
                    <a:lstStyle/>
                    <a:p>
                      <a:pPr algn="ctr" fontAlgn="b"/>
                      <a:r>
                        <a:rPr lang="en-AU" sz="1600" u="none" strike="noStrike" dirty="0">
                          <a:effectLst/>
                        </a:rPr>
                        <a:t>129</a:t>
                      </a:r>
                      <a:endParaRPr lang="en-AU" sz="1600" b="0" i="0" u="none" strike="noStrike" dirty="0">
                        <a:solidFill>
                          <a:srgbClr val="000000"/>
                        </a:solidFill>
                        <a:effectLst/>
                        <a:latin typeface="Calibri" panose="020F0502020204030204" pitchFamily="34" charset="0"/>
                      </a:endParaRPr>
                    </a:p>
                  </a:txBody>
                  <a:tcPr marL="9525" marR="9525" marT="9525" marB="0" anchor="ctr">
                    <a:solidFill>
                      <a:schemeClr val="tx2">
                        <a:lumMod val="40000"/>
                        <a:lumOff val="60000"/>
                      </a:schemeClr>
                    </a:solidFill>
                  </a:tcPr>
                </a:tc>
                <a:extLst>
                  <a:ext uri="{0D108BD9-81ED-4DB2-BD59-A6C34878D82A}">
                    <a16:rowId xmlns:a16="http://schemas.microsoft.com/office/drawing/2014/main" val="3710944768"/>
                  </a:ext>
                </a:extLst>
              </a:tr>
              <a:tr h="190500">
                <a:tc>
                  <a:txBody>
                    <a:bodyPr/>
                    <a:lstStyle/>
                    <a:p>
                      <a:pPr algn="ctr" fontAlgn="b"/>
                      <a:r>
                        <a:rPr lang="en-AU" sz="1600" u="none" strike="noStrike">
                          <a:effectLst/>
                        </a:rPr>
                        <a:t>20</a:t>
                      </a:r>
                      <a:endParaRPr lang="en-AU" sz="16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AU" sz="1600" u="none" strike="noStrike" dirty="0">
                          <a:effectLst/>
                        </a:rPr>
                        <a:t>38</a:t>
                      </a:r>
                      <a:endParaRPr lang="en-AU" sz="16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296499987"/>
                  </a:ext>
                </a:extLst>
              </a:tr>
            </a:tbl>
          </a:graphicData>
        </a:graphic>
      </p:graphicFrame>
      <p:graphicFrame>
        <p:nvGraphicFramePr>
          <p:cNvPr id="9" name="Chart 8">
            <a:extLst>
              <a:ext uri="{FF2B5EF4-FFF2-40B4-BE49-F238E27FC236}">
                <a16:creationId xmlns:a16="http://schemas.microsoft.com/office/drawing/2014/main" id="{1B61FA95-A7C9-6D8F-4F25-6D7811040FD5}"/>
              </a:ext>
            </a:extLst>
          </p:cNvPr>
          <p:cNvGraphicFramePr>
            <a:graphicFrameLocks/>
          </p:cNvGraphicFramePr>
          <p:nvPr>
            <p:extLst>
              <p:ext uri="{D42A27DB-BD31-4B8C-83A1-F6EECF244321}">
                <p14:modId xmlns:p14="http://schemas.microsoft.com/office/powerpoint/2010/main" val="1882513192"/>
              </p:ext>
            </p:extLst>
          </p:nvPr>
        </p:nvGraphicFramePr>
        <p:xfrm>
          <a:off x="2152357" y="3922081"/>
          <a:ext cx="6467987" cy="272076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78674630"/>
      </p:ext>
    </p:extLst>
  </p:cSld>
  <p:clrMapOvr>
    <a:masterClrMapping/>
  </p:clrMapOvr>
</p:sld>
</file>

<file path=ppt/theme/theme1.xml><?xml version="1.0" encoding="utf-8"?>
<a:theme xmlns:a="http://schemas.openxmlformats.org/drawingml/2006/main" name="Daily Review">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Explicit Instruction_Dar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square" rtlCol="0" anchor="t" anchorCtr="0">
        <a:normAutofit fontScale="92500"/>
      </a:bodyPr>
      <a:lstStyle>
        <a:defPPr algn="l">
          <a:defRPr sz="5400" b="1" dirty="0" smtClean="0">
            <a:latin typeface="Century Gothic" panose="020B0502020202020204" pitchFamily="34" charset="0"/>
            <a:cs typeface="Futura Medium" panose="020B0602020204020303" pitchFamily="34" charset="-79"/>
          </a:defRPr>
        </a:defPPr>
      </a:lstStyle>
    </a:txDef>
  </a:objectDefaults>
  <a:extraClrSchemeLst/>
  <a:extLst>
    <a:ext uri="{05A4C25C-085E-4340-85A3-A5531E510DB2}">
      <thm15:themeFamily xmlns:thm15="http://schemas.microsoft.com/office/thememl/2012/main" name="Theme2" id="{15861BA0-56D5-1E4E-B56A-268D38A279BF}" vid="{9D14DC9A-E19D-5949-B871-56F3C64BEB6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SharedWithUsers xmlns="d5c732d2-f217-444a-91d8-37c5714ca695">
      <UserInfo>
        <DisplayName/>
        <AccountId xsi:nil="true"/>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D5BC30B-A8FB-4389-B40F-C069B6D2FAB9}">
  <ds:schemaRefs>
    <ds:schemaRef ds:uri="http://schemas.microsoft.com/office/2006/metadata/properties"/>
    <ds:schemaRef ds:uri="http://schemas.microsoft.com/office/infopath/2007/PartnerControls"/>
    <ds:schemaRef ds:uri="d5c732d2-f217-444a-91d8-37c5714ca695"/>
    <ds:schemaRef ds:uri="8f659357-f805-491c-ad0b-5621b2de6466"/>
  </ds:schemaRefs>
</ds:datastoreItem>
</file>

<file path=customXml/itemProps2.xml><?xml version="1.0" encoding="utf-8"?>
<ds:datastoreItem xmlns:ds="http://schemas.openxmlformats.org/officeDocument/2006/customXml" ds:itemID="{77F09D33-A1B5-4438-8F96-65DD71762491}">
  <ds:schemaRefs>
    <ds:schemaRef ds:uri="http://schemas.microsoft.com/sharepoint/v3/contenttype/forms"/>
  </ds:schemaRefs>
</ds:datastoreItem>
</file>

<file path=customXml/itemProps3.xml><?xml version="1.0" encoding="utf-8"?>
<ds:datastoreItem xmlns:ds="http://schemas.openxmlformats.org/officeDocument/2006/customXml" ds:itemID="{12BD566E-98A6-4A95-AD25-168985F2A0FC}"/>
</file>

<file path=docProps/app.xml><?xml version="1.0" encoding="utf-8"?>
<Properties xmlns="http://schemas.openxmlformats.org/officeDocument/2006/extended-properties" xmlns:vt="http://schemas.openxmlformats.org/officeDocument/2006/docPropsVTypes">
  <Template>{33057687-8793-EB47-A5E0-08E93C53D0F2}tf10001071</Template>
  <TotalTime>4494</TotalTime>
  <Words>2175</Words>
  <Application>Microsoft Office PowerPoint</Application>
  <PresentationFormat>Widescreen</PresentationFormat>
  <Paragraphs>564</Paragraphs>
  <Slides>33</Slides>
  <Notes>13</Notes>
  <HiddenSlides>0</HiddenSlides>
  <MMClips>2</MMClips>
  <ScaleCrop>false</ScaleCrop>
  <HeadingPairs>
    <vt:vector size="4" baseType="variant">
      <vt:variant>
        <vt:lpstr>Theme</vt:lpstr>
      </vt:variant>
      <vt:variant>
        <vt:i4>2</vt:i4>
      </vt:variant>
      <vt:variant>
        <vt:lpstr>Slide Titles</vt:lpstr>
      </vt:variant>
      <vt:variant>
        <vt:i4>33</vt:i4>
      </vt:variant>
    </vt:vector>
  </HeadingPairs>
  <TitlesOfParts>
    <vt:vector size="35" baseType="lpstr">
      <vt:lpstr>Daily Review</vt:lpstr>
      <vt:lpstr>1_Explicit Instruction_Dark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Microsoft Office User</dc:creator>
  <cp:lastModifiedBy>Michael Beards</cp:lastModifiedBy>
  <cp:revision>430</cp:revision>
  <cp:lastPrinted>2018-05-27T06:54:10Z</cp:lastPrinted>
  <dcterms:created xsi:type="dcterms:W3CDTF">2018-03-29T05:56:09Z</dcterms:created>
  <dcterms:modified xsi:type="dcterms:W3CDTF">2024-03-22T04:11:11Z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Order">
    <vt:r8>2239600</vt:r8>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_ExtendedDescription">
    <vt:lpwstr/>
  </property>
  <property fmtid="{D5CDD505-2E9C-101B-9397-08002B2CF9AE}" pid="8" name="TriggerFlowInfo">
    <vt:lpwstr/>
  </property>
</Properties>
</file>